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2"/>
  </p:sldMasterIdLst>
  <p:notesMasterIdLst>
    <p:notesMasterId r:id="rId155"/>
  </p:notesMasterIdLst>
  <p:handoutMasterIdLst>
    <p:handoutMasterId r:id="rId156"/>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4" r:id="rId70"/>
    <p:sldId id="325" r:id="rId71"/>
    <p:sldId id="326" r:id="rId72"/>
    <p:sldId id="327" r:id="rId73"/>
    <p:sldId id="328" r:id="rId74"/>
    <p:sldId id="329"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6"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3" r:id="rId105"/>
    <p:sldId id="365" r:id="rId106"/>
    <p:sldId id="366" r:id="rId107"/>
    <p:sldId id="367" r:id="rId108"/>
    <p:sldId id="368" r:id="rId109"/>
    <p:sldId id="369" r:id="rId110"/>
    <p:sldId id="370" r:id="rId111"/>
    <p:sldId id="371" r:id="rId112"/>
    <p:sldId id="372" r:id="rId113"/>
    <p:sldId id="373" r:id="rId114"/>
    <p:sldId id="374" r:id="rId115"/>
    <p:sldId id="376" r:id="rId116"/>
    <p:sldId id="377" r:id="rId117"/>
    <p:sldId id="378" r:id="rId118"/>
    <p:sldId id="379" r:id="rId119"/>
    <p:sldId id="380" r:id="rId120"/>
    <p:sldId id="381" r:id="rId121"/>
    <p:sldId id="382" r:id="rId122"/>
    <p:sldId id="383" r:id="rId123"/>
    <p:sldId id="384" r:id="rId124"/>
    <p:sldId id="385" r:id="rId125"/>
    <p:sldId id="386" r:id="rId126"/>
    <p:sldId id="387" r:id="rId127"/>
    <p:sldId id="388" r:id="rId128"/>
    <p:sldId id="389" r:id="rId129"/>
    <p:sldId id="390" r:id="rId130"/>
    <p:sldId id="391" r:id="rId131"/>
    <p:sldId id="392" r:id="rId132"/>
    <p:sldId id="393" r:id="rId133"/>
    <p:sldId id="394" r:id="rId134"/>
    <p:sldId id="395" r:id="rId135"/>
    <p:sldId id="396" r:id="rId136"/>
    <p:sldId id="397" r:id="rId137"/>
    <p:sldId id="398" r:id="rId138"/>
    <p:sldId id="399" r:id="rId139"/>
    <p:sldId id="400" r:id="rId140"/>
    <p:sldId id="401" r:id="rId141"/>
    <p:sldId id="402" r:id="rId142"/>
    <p:sldId id="403" r:id="rId143"/>
    <p:sldId id="404" r:id="rId144"/>
    <p:sldId id="405" r:id="rId145"/>
    <p:sldId id="406" r:id="rId146"/>
    <p:sldId id="407" r:id="rId147"/>
    <p:sldId id="408" r:id="rId148"/>
    <p:sldId id="409" r:id="rId149"/>
    <p:sldId id="410" r:id="rId150"/>
    <p:sldId id="411" r:id="rId151"/>
    <p:sldId id="412" r:id="rId152"/>
    <p:sldId id="413" r:id="rId153"/>
    <p:sldId id="414" r:id="rId154"/>
  </p:sldIdLst>
  <p:sldSz cx="9144000" cy="5143500" type="screen16x9"/>
  <p:notesSz cx="6858000" cy="9144000"/>
  <p:embeddedFontLst>
    <p:embeddedFont>
      <p:font typeface="Bookman Old Style" panose="02050604050505020204" pitchFamily="18" charset="0"/>
      <p:regular r:id="rId157"/>
      <p:bold r:id="rId158"/>
      <p:italic r:id="rId159"/>
      <p:boldItalic r:id="rId160"/>
    </p:embeddedFont>
    <p:embeddedFont>
      <p:font typeface="Caveat" pitchFamily="2" charset="0"/>
      <p:regular r:id="rId161"/>
      <p:bold r:id="rId162"/>
    </p:embeddedFont>
    <p:embeddedFont>
      <p:font typeface="Comic Sans MS" panose="030F0902030302020204" pitchFamily="66" charset="0"/>
      <p:regular r:id="rId163"/>
    </p:embeddedFont>
    <p:embeddedFont>
      <p:font typeface="FangSong" panose="02010609060101010101" pitchFamily="49" charset="-122"/>
      <p:regular r:id="rId164"/>
    </p:embeddedFont>
    <p:embeddedFont>
      <p:font typeface="Montserrat" pitchFamily="2" charset="77"/>
      <p:regular r:id="rId165"/>
      <p:bold r:id="rId166"/>
      <p:italic r:id="rId167"/>
      <p:boldItalic r:id="rId1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73" roundtripDataSignature="AMtx7mhqSwMvt4TqQ8SzXtiqewTkffIio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4DB4E6-5039-48B7-8569-C33F98B7CA79}">
  <a:tblStyle styleId="{464DB4E6-5039-48B7-8569-C33F98B7CA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160" d="100"/>
          <a:sy n="160" d="100"/>
        </p:scale>
        <p:origin x="78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font" Target="fonts/font3.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font" Target="fonts/font4.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handoutMaster" Target="handoutMasters/handoutMaster1.xml"/><Relationship Id="rId177"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font" Target="fonts/font11.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1.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customschemas.google.com/relationships/presentationmetadata" Target="meta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7.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viewProps" Target="view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font" Target="fonts/font9.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notesMaster" Target="notesMasters/notesMaster1.xml"/><Relationship Id="rId176" Type="http://schemas.openxmlformats.org/officeDocument/2006/relationships/theme" Target="theme/theme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23B410-B175-0C62-EEDD-CD2312075E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A01695B-586B-196E-92CD-A1707C0258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D8877F-9188-5849-B495-73F7C73C1D3C}" type="datetimeFigureOut">
              <a:rPr lang="en-US" smtClean="0"/>
              <a:t>8/12/24</a:t>
            </a:fld>
            <a:endParaRPr lang="en-US"/>
          </a:p>
        </p:txBody>
      </p:sp>
      <p:sp>
        <p:nvSpPr>
          <p:cNvPr id="4" name="Footer Placeholder 3">
            <a:extLst>
              <a:ext uri="{FF2B5EF4-FFF2-40B4-BE49-F238E27FC236}">
                <a16:creationId xmlns:a16="http://schemas.microsoft.com/office/drawing/2014/main" id="{9FA9B414-4ADF-E058-8CA6-1321870D12E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Karimi, Paris, Haffari. Presentation Matters. ACL 2024</a:t>
            </a:r>
          </a:p>
        </p:txBody>
      </p:sp>
      <p:sp>
        <p:nvSpPr>
          <p:cNvPr id="5" name="Slide Number Placeholder 4">
            <a:extLst>
              <a:ext uri="{FF2B5EF4-FFF2-40B4-BE49-F238E27FC236}">
                <a16:creationId xmlns:a16="http://schemas.microsoft.com/office/drawing/2014/main" id="{A96AF82C-AB2C-4B5D-3D49-87E86B799C0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926C50-6DEE-1B46-A012-5CE8103ADBAB}" type="slidenum">
              <a:rPr lang="en-US" smtClean="0"/>
              <a:t>‹#›</a:t>
            </a:fld>
            <a:endParaRPr lang="en-US"/>
          </a:p>
        </p:txBody>
      </p:sp>
    </p:spTree>
    <p:extLst>
      <p:ext uri="{BB962C8B-B14F-4D97-AF65-F5344CB8AC3E}">
        <p14:creationId xmlns:p14="http://schemas.microsoft.com/office/powerpoint/2010/main" val="320131988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business.tutsplus.com/articles/importance-of-body-language-in-presentations--cms-33171" TargetMode="External"/><Relationship Id="rId2" Type="http://schemas.openxmlformats.org/officeDocument/2006/relationships/slide" Target="../slides/slide86.xml"/><Relationship Id="rId1" Type="http://schemas.openxmlformats.org/officeDocument/2006/relationships/notesMaster" Target="../notesMasters/notesMaster1.xml"/><Relationship Id="rId5" Type="http://schemas.openxmlformats.org/officeDocument/2006/relationships/hyperlink" Target="https://thespeakerlab.com/blog/how-to-make-effective-use-of-body-language-as-a-speaker/" TargetMode="External"/><Relationship Id="rId4" Type="http://schemas.openxmlformats.org/officeDocument/2006/relationships/hyperlink" Target="https://blog.moderngov.com/importance-of-body-language-in-presentations-good-bad-examples" TargetMode="Externa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business.tutsplus.com/articles/importance-of-body-language-in-presentations--cms-33171" TargetMode="External"/><Relationship Id="rId2" Type="http://schemas.openxmlformats.org/officeDocument/2006/relationships/slide" Target="../slides/slide87.xml"/><Relationship Id="rId1" Type="http://schemas.openxmlformats.org/officeDocument/2006/relationships/notesMaster" Target="../notesMasters/notesMaster1.xml"/><Relationship Id="rId5" Type="http://schemas.openxmlformats.org/officeDocument/2006/relationships/hyperlink" Target="https://thespeakerlab.com/blog/how-to-make-effective-use-of-body-language-as-a-speaker/" TargetMode="External"/><Relationship Id="rId4" Type="http://schemas.openxmlformats.org/officeDocument/2006/relationships/hyperlink" Target="https://blog.moderngov.com/importance-of-body-language-in-presentations-good-bad-examples" TargetMode="Externa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 name="Google Shape;5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GB"/>
              <a:t>Introductory tutorial - some material is similar to a research method course</a:t>
            </a:r>
            <a:endParaRPr/>
          </a:p>
          <a:p>
            <a:pPr marL="457200" lvl="0" indent="-298450" algn="l" rtl="0">
              <a:lnSpc>
                <a:spcPct val="100000"/>
              </a:lnSpc>
              <a:spcBef>
                <a:spcPts val="0"/>
              </a:spcBef>
              <a:spcAft>
                <a:spcPts val="0"/>
              </a:spcAft>
              <a:buSzPts val="1100"/>
              <a:buChar char="-"/>
            </a:pPr>
            <a:r>
              <a:rPr lang="en-GB"/>
              <a:t>Some specific to ACL, such as those in the social media </a:t>
            </a:r>
            <a:endParaRPr/>
          </a:p>
          <a:p>
            <a:pPr marL="457200" lvl="0" indent="-298450" algn="l" rtl="0">
              <a:lnSpc>
                <a:spcPct val="100000"/>
              </a:lnSpc>
              <a:spcBef>
                <a:spcPts val="0"/>
              </a:spcBef>
              <a:spcAft>
                <a:spcPts val="0"/>
              </a:spcAft>
              <a:buSzPts val="1100"/>
              <a:buChar char="-"/>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7" name="Google Shape;102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As a reader</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27a0baa5476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5" name="Google Shape;1035;g27a0baa5476_0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4" name="Google Shape;104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27fb6d581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0" name="Google Shape;1060;g27fb6d5810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Taking surveys/polls, promoting their work/recently accepted grant</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7a0baa5476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6" name="Google Shape;1076;g27a0baa5476_0_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Pay attention to someone’s upcoming talk</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27a0baa5476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5" name="Google Shape;1085;g27a0baa5476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27a0baa547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3" name="Google Shape;1093;g27a0baa5476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27a0baa5476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3" name="Google Shape;1103;g27a0baa5476_0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What if someone drop this on a blog? Is it useful for you to read?</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27a0baa5476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0" name="Google Shape;1110;g27a0baa5476_0_1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How about now? Can you understand it? What information is missing?</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27a0baa5476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6" name="Google Shape;1116;g27a0baa5476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f021208828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2f021208828_1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27a0baa5476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3" name="Google Shape;1123;g27a0baa5476_0_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2edfea4b41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1" name="Google Shape;1131;g2edfea4b415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27a0baa547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0" name="Google Shape;1140;g27a0baa5476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Both these posts are to improve the visibility of the work done by their authors</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27a0baa547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0" name="Google Shape;1150;g27a0baa5476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27fb6d5810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3" name="Google Shape;1163;g27fb6d5810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27a0baa547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0" name="Google Shape;1170;g27a0baa5476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27a0baa547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9" name="Google Shape;1179;g27a0baa5476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1" name="Google Shape;119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On Linkedin → only those who have a profile (ideally complete name) will be accepted to avoid having to moderate posts.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2f0d885b75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3" name="Google Shape;1203;g2f0d885b75e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On Linkedin → only those who have a profile (ideally complete name) will be accepted to avoid having to moderate posts.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21baa29ecfd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5" name="Google Shape;1215;g21baa29ecfd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f0d885b75e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2f0d885b75e_3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Covert to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27a0baa547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3" name="Google Shape;1223;g27a0baa5476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2" name="Google Shape;123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279b92abac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9" name="Google Shape;1239;g279b92abac6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2edfea4b415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9" name="Google Shape;1249;g2edfea4b415_2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Or linguistics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2edfea4b415_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6" name="Google Shape;1256;g2edfea4b415_2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2edfea4b415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4" name="Google Shape;1264;g2edfea4b415_2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2" name="Google Shape;127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27a0baa5476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0" name="Google Shape;1280;g27a0baa5476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2f0d885b75e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8" name="Google Shape;1288;g2f0d885b75e_0_4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2edfea4b415_2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5" name="Google Shape;1295;g2edfea4b415_2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f0d885b75e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g2f0d885b75e_3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Covert to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2edfea4b415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7" name="Google Shape;1307;g2edfea4b415_2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Took the idea from Reza: </a:t>
            </a:r>
            <a:r>
              <a:rPr lang="en-GB" sz="2300" b="1">
                <a:solidFill>
                  <a:srgbClr val="333333"/>
                </a:solidFill>
                <a:latin typeface="Montserrat"/>
                <a:ea typeface="Montserrat"/>
                <a:cs typeface="Montserrat"/>
                <a:sym typeface="Montserrat"/>
              </a:rPr>
              <a:t>7 Habits of Highly Effective People</a:t>
            </a:r>
            <a:endParaRPr sz="2300" b="1">
              <a:solidFill>
                <a:srgbClr val="333333"/>
              </a:solidFill>
              <a:latin typeface="Montserrat"/>
              <a:ea typeface="Montserrat"/>
              <a:cs typeface="Montserrat"/>
              <a:sym typeface="Montserrat"/>
            </a:endParaRPr>
          </a:p>
          <a:p>
            <a:pPr marL="0" lvl="0" indent="0" algn="l" rtl="0">
              <a:lnSpc>
                <a:spcPct val="100000"/>
              </a:lnSpc>
              <a:spcBef>
                <a:spcPts val="0"/>
              </a:spcBef>
              <a:spcAft>
                <a:spcPts val="0"/>
              </a:spcAft>
              <a:buSzPts val="1100"/>
              <a:buNone/>
            </a:pPr>
            <a:r>
              <a:rPr lang="en-GB" sz="2300" b="1">
                <a:solidFill>
                  <a:srgbClr val="333333"/>
                </a:solidFill>
                <a:latin typeface="Montserrat"/>
                <a:ea typeface="Montserrat"/>
                <a:cs typeface="Montserrat"/>
                <a:sym typeface="Montserrat"/>
              </a:rPr>
              <a:t>“</a:t>
            </a:r>
            <a:r>
              <a:rPr lang="en-GB" sz="1650">
                <a:solidFill>
                  <a:srgbClr val="101820"/>
                </a:solidFill>
                <a:highlight>
                  <a:srgbClr val="FFFFFF"/>
                </a:highlight>
              </a:rPr>
              <a:t>Communication is the most important skill in life. You spend years learning how to read, write, and speak. But what about listening? What training have you had that enables you to listen so you really, deeply understand another human being? Probably none, right?”</a:t>
            </a:r>
            <a:endParaRPr sz="2300" b="1">
              <a:solidFill>
                <a:srgbClr val="333333"/>
              </a:solidFill>
              <a:latin typeface="Montserrat"/>
              <a:ea typeface="Montserrat"/>
              <a:cs typeface="Montserrat"/>
              <a:sym typeface="Montserrat"/>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27a0baa5476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5" name="Google Shape;1315;g27a0baa5476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27a0baa5476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3" name="Google Shape;1323;g27a0baa5476_0_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1" name="Google Shape;133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27fb0bff4a3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9" name="Google Shape;1339;g27fb0bff4a3_1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27fb0bff4a3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7" name="Google Shape;1347;g27fb0bff4a3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27a0baa5476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5" name="Google Shape;1355;g27a0baa5476_0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2f0d39472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3" name="Google Shape;1363;g2f0d394729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If you’re asked to present a talk as part of an interview process</a:t>
            </a:r>
            <a:endParaRPr/>
          </a:p>
          <a:p>
            <a:pPr marL="0" lvl="0" indent="0" algn="l" rtl="0">
              <a:lnSpc>
                <a:spcPct val="100000"/>
              </a:lnSpc>
              <a:spcBef>
                <a:spcPts val="0"/>
              </a:spcBef>
              <a:spcAft>
                <a:spcPts val="0"/>
              </a:spcAft>
              <a:buSzPts val="1100"/>
              <a:buNone/>
            </a:pPr>
            <a:r>
              <a:rPr lang="en-GB"/>
              <a:t>You cannot use an existing conference talk</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27a0baa5476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1" name="Google Shape;1371;g27a0baa5476_0_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27a0baa5476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9" name="Google Shape;1379;g27a0baa5476_0_2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f021208828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2f021208828_1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Could be slides instead of overleaf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27a0baa5476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6" name="Google Shape;1386;g27a0baa5476_0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To do: put time estimates here.</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279ca402b2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3" name="Google Shape;1393;g279ca402b2b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0" name="Google Shape;140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27a0baa5476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9" name="Google Shape;1409;g27a0baa5476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2ef991270bb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4" name="Google Shape;1414;g2ef991270bb_1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2ef991270b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6" name="Google Shape;1426;g2ef991270bb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2ef991270bb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8" name="Google Shape;1438;g2ef991270bb_1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2ef991270bb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0" name="Google Shape;1450;g2ef991270bb_1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279ca402b2b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2" name="Google Shape;1462;g279ca402b2b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279fdd7de98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9" name="Google Shape;1469;g279fdd7de98_0_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f021208828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g2f021208828_1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g279f2eb2f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6" name="Google Shape;1476;g279f2eb2fa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2f02120882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3" name="Google Shape;1483;g2f021208828_1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2f02120882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0" name="Google Shape;1490;g2f021208828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eece5e8c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2eece5e8c5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solidFill>
                  <a:srgbClr val="FF0000"/>
                </a:solidFill>
              </a:rPr>
              <a:t>Example: KV caching </a:t>
            </a:r>
            <a:endParaRPr>
              <a:solidFill>
                <a:srgbClr val="FF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ef991270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2ef991270b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solidFill>
                  <a:srgbClr val="FF0000"/>
                </a:solidFill>
              </a:rPr>
              <a:t>Add examples?</a:t>
            </a:r>
            <a:endParaRPr>
              <a:solidFill>
                <a:srgbClr val="FF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f0d885b75e_3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2f0d885b75e_3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solidFill>
                  <a:srgbClr val="FF0000"/>
                </a:solidFill>
              </a:rPr>
              <a:t>Add examples?</a:t>
            </a:r>
            <a:endParaRPr>
              <a:solidFill>
                <a:srgbClr val="FF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f021208828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g2f021208828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ef991270b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g2ef991270bb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ef991270b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2ef991270bb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Limitations: people would like to know ideas for future work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f021208828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g2f021208828_1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f1d9b43b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g2f1d9b43bb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Limitations: people would like to know ideas for future work</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f0d885b75e_3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g2f0d885b75e_3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FF0000"/>
                </a:solidFill>
              </a:rPr>
              <a:t>Add example?</a:t>
            </a:r>
            <a:endParaRPr>
              <a:solidFill>
                <a:srgbClr val="FF0000"/>
              </a:solidFill>
            </a:endParaRPr>
          </a:p>
          <a:p>
            <a:pPr marL="0" lvl="0" indent="0" algn="l" rtl="0">
              <a:lnSpc>
                <a:spcPct val="100000"/>
              </a:lnSpc>
              <a:spcBef>
                <a:spcPts val="0"/>
              </a:spcBef>
              <a:spcAft>
                <a:spcPts val="0"/>
              </a:spcAft>
              <a:buClr>
                <a:schemeClr val="dk1"/>
              </a:buClr>
              <a:buSzPts val="1100"/>
              <a:buFont typeface="Arial"/>
              <a:buNone/>
            </a:pPr>
            <a:r>
              <a:rPr lang="en-GB">
                <a:solidFill>
                  <a:srgbClr val="FF0000"/>
                </a:solidFill>
              </a:rPr>
              <a:t>Add template for paragraphs </a:t>
            </a:r>
            <a:endParaRPr>
              <a:solidFill>
                <a:srgbClr val="FF0000"/>
              </a:solidFill>
            </a:endParaRPr>
          </a:p>
          <a:p>
            <a:pPr marL="0" lvl="0" indent="0" algn="l" rtl="0">
              <a:lnSpc>
                <a:spcPct val="100000"/>
              </a:lnSpc>
              <a:spcBef>
                <a:spcPts val="0"/>
              </a:spcBef>
              <a:spcAft>
                <a:spcPts val="0"/>
              </a:spcAft>
              <a:buClr>
                <a:schemeClr val="dk1"/>
              </a:buClr>
              <a:buSzPts val="1100"/>
              <a:buFont typeface="Arial"/>
              <a:buNone/>
            </a:pPr>
            <a:endParaRPr>
              <a:solidFill>
                <a:srgbClr val="FF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f0d885b75e_3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g2f0d885b75e_3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FF0000"/>
                </a:solidFill>
              </a:rPr>
              <a:t>Add examples?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ef991270b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2ef991270bb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solidFill>
                  <a:srgbClr val="FF0000"/>
                </a:solidFill>
              </a:rPr>
              <a:t>Add examples?</a:t>
            </a:r>
            <a:endParaRPr>
              <a:solidFill>
                <a:srgbClr val="FF0000"/>
              </a:solidFill>
            </a:endParaRPr>
          </a:p>
          <a:p>
            <a:pPr marL="0" lvl="0" indent="0" algn="l" rtl="0">
              <a:lnSpc>
                <a:spcPct val="100000"/>
              </a:lnSpc>
              <a:spcBef>
                <a:spcPts val="0"/>
              </a:spcBef>
              <a:spcAft>
                <a:spcPts val="0"/>
              </a:spcAft>
              <a:buClr>
                <a:schemeClr val="dk1"/>
              </a:buClr>
              <a:buSzPts val="1100"/>
              <a:buFont typeface="Arial"/>
              <a:buNone/>
            </a:pPr>
            <a:r>
              <a:rPr lang="en-GB">
                <a:solidFill>
                  <a:srgbClr val="FF0000"/>
                </a:solidFill>
              </a:rPr>
              <a:t>Overstate (LLMs)</a:t>
            </a:r>
            <a:endParaRPr>
              <a:solidFill>
                <a:srgbClr val="FF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ef991270b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2ef991270bb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f021208828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g2f021208828_1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f0d885b75e_3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g2f0d885b75e_3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Limitations: people would like to know ideas for future work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f0d885b75e_3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g2f0d885b75e_3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rgbClr val="FF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f0d885b75e_3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g2f0d885b75e_3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 what makes it specific to ACL</a:t>
            </a:r>
            <a:br>
              <a:rPr lang="en-GB"/>
            </a:br>
            <a:r>
              <a:rPr lang="en-GB"/>
              <a:t>- analysis </a:t>
            </a:r>
            <a:endParaRPr/>
          </a:p>
          <a:p>
            <a:pPr marL="0" lvl="0" indent="0" algn="l" rtl="0">
              <a:lnSpc>
                <a:spcPct val="100000"/>
              </a:lnSpc>
              <a:spcBef>
                <a:spcPts val="0"/>
              </a:spcBef>
              <a:spcAft>
                <a:spcPts val="0"/>
              </a:spcAft>
              <a:buSzPts val="1100"/>
              <a:buNone/>
            </a:pPr>
            <a:r>
              <a:rPr lang="en-GB"/>
              <a:t>- spend some time on ethics and limitation and social impact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f0c935350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2f0c9353509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As a reader, i skip the related work and read the main section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ef991270bb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g2ef991270bb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ef991270bb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2ef991270bb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f021208828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g2f021208828_1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f1d9b43bb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g2f1d9b43bb1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Limitations: people would like to know ideas for future work</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ef991270b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2ef991270bb_0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FF0000"/>
                </a:solidFill>
              </a:rPr>
              <a:t>Add examples?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f0d885b75e_3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g2f0d885b75e_3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FF0000"/>
                </a:solidFill>
              </a:rPr>
              <a:t>Add examples?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f1d9b43bb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2f1d9b43bb1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Limitations: people would like to know ideas for future work</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f0d885b75e_3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g2f0d885b75e_3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GB" sz="1000">
                <a:solidFill>
                  <a:srgbClr val="595959"/>
                </a:solidFill>
              </a:rPr>
              <a:t>Ethics: the time exposed to harmful material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solidFill>
                  <a:srgbClr val="FF0000"/>
                </a:solidFill>
              </a:rPr>
              <a:t>Should we ask the question? (to engage the audience): have you ever heard a bad presentation? Read a paper you thought was not good? </a:t>
            </a:r>
            <a:endParaRPr>
              <a:solidFill>
                <a:srgbClr val="FF0000"/>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f021208828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g2f021208828_1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ef991270b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4" name="Google Shape;394;g2ef991270bb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ef991270bb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g2ef991270bb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f021208828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g2f021208828_1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ef991270bb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2ef991270bb_0_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ef991270bb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2ef991270bb_0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Cultural aspect </a:t>
            </a:r>
            <a:endParaRPr/>
          </a:p>
          <a:p>
            <a:pPr marL="0" lvl="0" indent="0" algn="l" rtl="0">
              <a:lnSpc>
                <a:spcPct val="100000"/>
              </a:lnSpc>
              <a:spcBef>
                <a:spcPts val="0"/>
              </a:spcBef>
              <a:spcAft>
                <a:spcPts val="0"/>
              </a:spcAft>
              <a:buSzPts val="1100"/>
              <a:buNone/>
            </a:pPr>
            <a:r>
              <a:rPr lang="en-GB"/>
              <a:t>As reviewer, why?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ef991270bb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2ef991270bb_0_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ef991270bb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Google Shape;441;g2ef991270bb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FF0000"/>
                </a:solidFill>
              </a:rPr>
              <a:t>Add examples?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f021208828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g2f021208828_1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a:solidFill>
                  <a:srgbClr val="FF0000"/>
                </a:solidFill>
              </a:rPr>
              <a:t>Forward referecne to Sarvnaz </a:t>
            </a:r>
            <a:endParaRPr>
              <a:solidFill>
                <a:srgbClr val="FF0000"/>
              </a:solidFill>
            </a:endParaRPr>
          </a:p>
          <a:p>
            <a:pPr marL="0" lvl="0" indent="0" algn="l" rtl="0">
              <a:lnSpc>
                <a:spcPct val="100000"/>
              </a:lnSpc>
              <a:spcBef>
                <a:spcPts val="0"/>
              </a:spcBef>
              <a:spcAft>
                <a:spcPts val="0"/>
              </a:spcAft>
              <a:buClr>
                <a:schemeClr val="dk1"/>
              </a:buClr>
              <a:buSzPts val="1100"/>
              <a:buFont typeface="Arial"/>
              <a:buNone/>
            </a:pPr>
            <a:endParaRPr>
              <a:solidFill>
                <a:srgbClr val="FF0000"/>
              </a:solidFill>
            </a:endParaRPr>
          </a:p>
          <a:p>
            <a:pPr marL="0" lvl="0" indent="0" algn="l" rtl="0">
              <a:lnSpc>
                <a:spcPct val="100000"/>
              </a:lnSpc>
              <a:spcBef>
                <a:spcPts val="0"/>
              </a:spcBef>
              <a:spcAft>
                <a:spcPts val="0"/>
              </a:spcAft>
              <a:buClr>
                <a:schemeClr val="dk1"/>
              </a:buClr>
              <a:buSzPts val="1100"/>
              <a:buFont typeface="Arial"/>
              <a:buNone/>
            </a:pPr>
            <a:endParaRPr>
              <a:solidFill>
                <a:srgbClr val="FF0000"/>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f021208828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2f021208828_1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To do: put time estimates here.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ef991270bb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g2ef991270bb_0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Adhere to ACL guidelines about the use of GenAI, (will be announced soon; watch for)</a:t>
            </a:r>
            <a:br>
              <a:rPr lang="en-GB"/>
            </a:br>
            <a:br>
              <a:rPr lang="en-GB"/>
            </a:br>
            <a:r>
              <a:rPr lang="en-GB"/>
              <a:t> Reviewr2 is the 'metaphore' for that unreasonale reviewer amot the three reviewers :)</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f0d885b75e_3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2f0d885b75e_3_4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f0d885b75e_3_31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6" name="Google Shape;476;g2f0d885b75e_3_3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f0d885b75e_3_32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5" name="Google Shape;485;g2f0d885b75e_3_3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f0d885b75e_3_33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1" name="Google Shape;501;g2f0d885b75e_3_3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f0d885b75e_3_35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5" name="Google Shape;515;g2f0d885b75e_3_3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f0d885b75e_3_36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7" name="Google Shape;527;g2f0d885b75e_3_3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f0d885b75e_3_38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5" name="Google Shape;545;g2f0d885b75e_3_3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f0d885b75e_3_39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6" name="Google Shape;556;g2f0d885b75e_3_3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f0d885b75e_3_41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8" name="Google Shape;568;g2f0d885b75e_3_4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79b92aac20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Also see Reza’s point slide 32: infect your audience’ mind with your idea - and about the 2 types of audiences</a:t>
            </a:r>
            <a:endParaRPr/>
          </a:p>
          <a:p>
            <a:pPr marL="0" lvl="0" indent="0" algn="l" rtl="0">
              <a:lnSpc>
                <a:spcPct val="100000"/>
              </a:lnSpc>
              <a:spcBef>
                <a:spcPts val="0"/>
              </a:spcBef>
              <a:spcAft>
                <a:spcPts val="0"/>
              </a:spcAft>
              <a:buSzPts val="1100"/>
              <a:buNone/>
            </a:pPr>
            <a:r>
              <a:rPr lang="en-GB"/>
              <a:t>Mention that Reza will speak to that point too when talking about papers</a:t>
            </a:r>
            <a:endParaRPr/>
          </a:p>
        </p:txBody>
      </p:sp>
      <p:sp>
        <p:nvSpPr>
          <p:cNvPr id="95" name="Google Shape;95;g279b92aac2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f0d885b75e_3_42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2" name="Google Shape;582;g2f0d885b75e_3_4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f0d885b75e_3_43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4" name="Google Shape;594;g2f0d885b75e_3_4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f0d885b75e_3_44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6" name="Google Shape;606;g2f0d885b75e_3_4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f0d885b75e_3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9" name="Google Shape;619;g2f0d885b75e_3_4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edfea4b41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2edfea4b415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edfea4b415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3" name="Google Shape;633;g2edfea4b415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Get the paper done and submitted as early as possible, take your time off later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2f02120882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1" name="Google Shape;641;g2f021208828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Appendix is not the solution, all important things should be in the 8 pages (self-contained)</a:t>
            </a:r>
            <a:endParaRPr/>
          </a:p>
          <a:p>
            <a:pPr marL="0" lvl="0" indent="0" algn="l" rtl="0">
              <a:lnSpc>
                <a:spcPct val="100000"/>
              </a:lnSpc>
              <a:spcBef>
                <a:spcPts val="0"/>
              </a:spcBef>
              <a:spcAft>
                <a:spcPts val="0"/>
              </a:spcAft>
              <a:buSzPts val="1100"/>
              <a:buNone/>
            </a:pPr>
            <a:r>
              <a:rPr lang="en-GB"/>
              <a:t>Find the code and dataset, make it clear and noticeable (anonymous link; footnote; commented code to re-run the code)</a:t>
            </a:r>
            <a:endParaRPr/>
          </a:p>
          <a:p>
            <a:pPr marL="0" lvl="0" indent="0" algn="l" rtl="0">
              <a:lnSpc>
                <a:spcPct val="100000"/>
              </a:lnSpc>
              <a:spcBef>
                <a:spcPts val="0"/>
              </a:spcBef>
              <a:spcAft>
                <a:spcPts val="0"/>
              </a:spcAft>
              <a:buSzPts val="1100"/>
              <a:buNone/>
            </a:pPr>
            <a:r>
              <a:rPr lang="en-GB"/>
              <a:t>Check list in opereview </a:t>
            </a:r>
            <a:endParaRPr/>
          </a:p>
          <a:p>
            <a:pPr marL="0" lvl="0" indent="0" algn="l" rtl="0">
              <a:lnSpc>
                <a:spcPct val="100000"/>
              </a:lnSpc>
              <a:spcBef>
                <a:spcPts val="0"/>
              </a:spcBef>
              <a:spcAft>
                <a:spcPts val="0"/>
              </a:spcAft>
              <a:buSzPts val="1100"/>
              <a:buNone/>
            </a:pPr>
            <a:r>
              <a:rPr lang="en-GB"/>
              <a:t>Dataset track</a:t>
            </a:r>
            <a:endParaRPr/>
          </a:p>
          <a:p>
            <a:pPr marL="0" lvl="0" indent="0" algn="l" rtl="0">
              <a:lnSpc>
                <a:spcPct val="100000"/>
              </a:lnSpc>
              <a:spcBef>
                <a:spcPts val="0"/>
              </a:spcBef>
              <a:spcAft>
                <a:spcPts val="0"/>
              </a:spcAft>
              <a:buSzPts val="1100"/>
              <a:buNone/>
            </a:pPr>
            <a:r>
              <a:rPr lang="en-GB"/>
              <a:t>Choose the right primary/secondary track (enough time before the submission); make an acceptable submission and revise later </a:t>
            </a:r>
            <a:endParaRPr/>
          </a:p>
          <a:p>
            <a:pPr marL="0" lvl="0" indent="0" algn="l" rtl="0">
              <a:lnSpc>
                <a:spcPct val="100000"/>
              </a:lnSpc>
              <a:spcBef>
                <a:spcPts val="0"/>
              </a:spcBef>
              <a:spcAft>
                <a:spcPts val="0"/>
              </a:spcAft>
              <a:buSzPts val="1100"/>
              <a:buNone/>
            </a:pPr>
            <a:r>
              <a:rPr lang="en-GB"/>
              <a:t>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f0d885b75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g2f0d885b75e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2f0d885b75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5" name="Google Shape;665;g2f0d885b75e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2f0d885b75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3" name="Google Shape;683;g2f0d885b75e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500">
                <a:solidFill>
                  <a:srgbClr val="FF0000"/>
                </a:solidFill>
              </a:rPr>
              <a:t>Notes: backup your claims: either with your results or with literature - if providing references, put them at the bottom of the slide</a:t>
            </a:r>
            <a:endParaRPr sz="1500">
              <a:solidFill>
                <a:srgbClr val="FF0000"/>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79b92abac6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If this is a presentation at a conference, where you have a paper, your talk is an advertisement for the paper ! you want people to read your paper; and remember it to cite it.</a:t>
            </a:r>
            <a:endParaRPr/>
          </a:p>
        </p:txBody>
      </p:sp>
      <p:sp>
        <p:nvSpPr>
          <p:cNvPr id="103" name="Google Shape;103;g279b92abac6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7fb0bff4a3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3" name="Google Shape;693;g27fb0bff4a3_1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500">
                <a:solidFill>
                  <a:srgbClr val="FF0000"/>
                </a:solidFill>
              </a:rPr>
              <a:t>Notes: backup your claims: either with your results or with literature - if providing references, put them at the bottom of the slide</a:t>
            </a:r>
            <a:endParaRPr sz="1500">
              <a:solidFill>
                <a:srgbClr val="FF0000"/>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27fb0bff4a3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4" name="Google Shape;704;g27fb0bff4a3_1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500">
                <a:solidFill>
                  <a:srgbClr val="FF0000"/>
                </a:solidFill>
              </a:rPr>
              <a:t>Notes: backup your claims: either with your results or with literature - if providing references, put them at the bottom of the slide</a:t>
            </a:r>
            <a:endParaRPr sz="1500">
              <a:solidFill>
                <a:srgbClr val="FF0000"/>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7fb0bff4a3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5" name="Google Shape;715;g27fb0bff4a3_1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500">
                <a:solidFill>
                  <a:srgbClr val="FF0000"/>
                </a:solidFill>
              </a:rPr>
              <a:t>Notes: backup your claims: either with your results or with literature - if providing references, put them at the bottom of the slide</a:t>
            </a:r>
            <a:endParaRPr sz="1500">
              <a:solidFill>
                <a:srgbClr val="FF0000"/>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2f0d885b75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g2f0d885b75e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500">
              <a:solidFill>
                <a:srgbClr val="FF0000"/>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7fee3c6ecd_6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1" name="Google Shape;751;g27fee3c6ecd_6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500">
              <a:solidFill>
                <a:srgbClr val="FF0000"/>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f0d885b75e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2f0d885b75e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500">
                <a:solidFill>
                  <a:srgbClr val="FF0000"/>
                </a:solidFill>
              </a:rPr>
              <a:t>This is an example of what not to do - the next few slides will unpack</a:t>
            </a:r>
            <a:endParaRPr sz="1500">
              <a:solidFill>
                <a:srgbClr val="FF0000"/>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f0d885b75e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3" name="Google Shape;773;g2f0d885b75e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900">
                <a:solidFill>
                  <a:srgbClr val="FF0000"/>
                </a:solidFill>
              </a:rPr>
              <a:t>Notes: </a:t>
            </a:r>
            <a:endParaRPr sz="900">
              <a:solidFill>
                <a:srgbClr val="FF0000"/>
              </a:solidFill>
            </a:endParaRPr>
          </a:p>
          <a:p>
            <a:pPr marL="0" lvl="0" indent="0" algn="l" rtl="0">
              <a:lnSpc>
                <a:spcPct val="115000"/>
              </a:lnSpc>
              <a:spcBef>
                <a:spcPts val="1200"/>
              </a:spcBef>
              <a:spcAft>
                <a:spcPts val="0"/>
              </a:spcAft>
              <a:buClr>
                <a:schemeClr val="dk1"/>
              </a:buClr>
              <a:buSzPts val="1100"/>
              <a:buFont typeface="Arial"/>
              <a:buNone/>
            </a:pPr>
            <a:r>
              <a:rPr lang="en-GB" sz="900">
                <a:solidFill>
                  <a:srgbClr val="FF0000"/>
                </a:solidFill>
              </a:rPr>
              <a:t>For short talks, avoid useless outline slide : Introduction, Method, evaluation and Conclusion</a:t>
            </a:r>
            <a:endParaRPr sz="900">
              <a:solidFill>
                <a:srgbClr val="FF0000"/>
              </a:solidFill>
            </a:endParaRPr>
          </a:p>
          <a:p>
            <a:pPr marL="457200" lvl="0" indent="-285750" algn="l" rtl="0">
              <a:lnSpc>
                <a:spcPct val="115000"/>
              </a:lnSpc>
              <a:spcBef>
                <a:spcPts val="1200"/>
              </a:spcBef>
              <a:spcAft>
                <a:spcPts val="0"/>
              </a:spcAft>
              <a:buClr>
                <a:srgbClr val="FF0000"/>
              </a:buClr>
              <a:buSzPts val="900"/>
              <a:buChar char="-"/>
            </a:pPr>
            <a:r>
              <a:rPr lang="en-GB" sz="900">
                <a:solidFill>
                  <a:srgbClr val="FF0000"/>
                </a:solidFill>
              </a:rPr>
              <a:t>One cannot read and listen at the same time</a:t>
            </a:r>
            <a:endParaRPr sz="900">
              <a:solidFill>
                <a:srgbClr val="FF0000"/>
              </a:solidFill>
            </a:endParaRPr>
          </a:p>
          <a:p>
            <a:pPr marL="457200" lvl="0" indent="-285750" algn="l" rtl="0">
              <a:lnSpc>
                <a:spcPct val="115000"/>
              </a:lnSpc>
              <a:spcBef>
                <a:spcPts val="0"/>
              </a:spcBef>
              <a:spcAft>
                <a:spcPts val="0"/>
              </a:spcAft>
              <a:buClr>
                <a:srgbClr val="FF0000"/>
              </a:buClr>
              <a:buSzPts val="900"/>
              <a:buChar char="-"/>
            </a:pPr>
            <a:r>
              <a:rPr lang="en-GB" sz="900">
                <a:solidFill>
                  <a:srgbClr val="FF0000"/>
                </a:solidFill>
              </a:rPr>
              <a:t>That includes cut-and-paste for captions</a:t>
            </a:r>
            <a:endParaRPr sz="900">
              <a:solidFill>
                <a:srgbClr val="FF0000"/>
              </a:solidFill>
            </a:endParaRPr>
          </a:p>
          <a:p>
            <a:pPr marL="457200" lvl="0" indent="-285750" algn="l" rtl="0">
              <a:lnSpc>
                <a:spcPct val="115000"/>
              </a:lnSpc>
              <a:spcBef>
                <a:spcPts val="0"/>
              </a:spcBef>
              <a:spcAft>
                <a:spcPts val="0"/>
              </a:spcAft>
              <a:buClr>
                <a:srgbClr val="FF0000"/>
              </a:buClr>
              <a:buSzPts val="900"/>
              <a:buChar char="-"/>
            </a:pPr>
            <a:r>
              <a:rPr lang="en-GB" sz="900">
                <a:solidFill>
                  <a:srgbClr val="FF0000"/>
                </a:solidFill>
              </a:rPr>
              <a:t>You want people to read your paper - you can tell people there are more details in the paper - stick to your story</a:t>
            </a:r>
            <a:endParaRPr sz="900">
              <a:solidFill>
                <a:srgbClr val="FF0000"/>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27fb0bff4a3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g27fb0bff4a3_1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900">
                <a:solidFill>
                  <a:srgbClr val="FF0000"/>
                </a:solidFill>
              </a:rPr>
              <a:t>Notes: </a:t>
            </a:r>
            <a:endParaRPr sz="900">
              <a:solidFill>
                <a:srgbClr val="FF0000"/>
              </a:solidFill>
            </a:endParaRPr>
          </a:p>
          <a:p>
            <a:pPr marL="0" lvl="0" indent="0" algn="l" rtl="0">
              <a:lnSpc>
                <a:spcPct val="115000"/>
              </a:lnSpc>
              <a:spcBef>
                <a:spcPts val="1200"/>
              </a:spcBef>
              <a:spcAft>
                <a:spcPts val="0"/>
              </a:spcAft>
              <a:buClr>
                <a:schemeClr val="dk1"/>
              </a:buClr>
              <a:buSzPts val="1100"/>
              <a:buFont typeface="Arial"/>
              <a:buNone/>
            </a:pPr>
            <a:r>
              <a:rPr lang="en-GB" sz="900">
                <a:solidFill>
                  <a:srgbClr val="FF0000"/>
                </a:solidFill>
              </a:rPr>
              <a:t>For short talks, avoid useless outline slide : Introduction, Method, evaluation and Conclusion</a:t>
            </a:r>
            <a:endParaRPr sz="900">
              <a:solidFill>
                <a:srgbClr val="FF0000"/>
              </a:solidFill>
            </a:endParaRPr>
          </a:p>
          <a:p>
            <a:pPr marL="457200" lvl="0" indent="-285750" algn="l" rtl="0">
              <a:lnSpc>
                <a:spcPct val="115000"/>
              </a:lnSpc>
              <a:spcBef>
                <a:spcPts val="1200"/>
              </a:spcBef>
              <a:spcAft>
                <a:spcPts val="0"/>
              </a:spcAft>
              <a:buClr>
                <a:srgbClr val="FF0000"/>
              </a:buClr>
              <a:buSzPts val="900"/>
              <a:buChar char="-"/>
            </a:pPr>
            <a:r>
              <a:rPr lang="en-GB" sz="900">
                <a:solidFill>
                  <a:srgbClr val="FF0000"/>
                </a:solidFill>
              </a:rPr>
              <a:t>One cannot read and listen at the same time</a:t>
            </a:r>
            <a:endParaRPr sz="900">
              <a:solidFill>
                <a:srgbClr val="FF0000"/>
              </a:solidFill>
            </a:endParaRPr>
          </a:p>
          <a:p>
            <a:pPr marL="457200" lvl="0" indent="-285750" algn="l" rtl="0">
              <a:lnSpc>
                <a:spcPct val="115000"/>
              </a:lnSpc>
              <a:spcBef>
                <a:spcPts val="0"/>
              </a:spcBef>
              <a:spcAft>
                <a:spcPts val="0"/>
              </a:spcAft>
              <a:buClr>
                <a:srgbClr val="FF0000"/>
              </a:buClr>
              <a:buSzPts val="900"/>
              <a:buChar char="-"/>
            </a:pPr>
            <a:r>
              <a:rPr lang="en-GB" sz="900">
                <a:solidFill>
                  <a:srgbClr val="FF0000"/>
                </a:solidFill>
              </a:rPr>
              <a:t>That includes cut-and-paste for captions</a:t>
            </a:r>
            <a:endParaRPr sz="900">
              <a:solidFill>
                <a:srgbClr val="FF0000"/>
              </a:solidFill>
            </a:endParaRPr>
          </a:p>
          <a:p>
            <a:pPr marL="457200" lvl="0" indent="-285750" algn="l" rtl="0">
              <a:lnSpc>
                <a:spcPct val="115000"/>
              </a:lnSpc>
              <a:spcBef>
                <a:spcPts val="0"/>
              </a:spcBef>
              <a:spcAft>
                <a:spcPts val="0"/>
              </a:spcAft>
              <a:buClr>
                <a:srgbClr val="FF0000"/>
              </a:buClr>
              <a:buSzPts val="900"/>
              <a:buChar char="-"/>
            </a:pPr>
            <a:r>
              <a:rPr lang="en-GB" sz="900">
                <a:solidFill>
                  <a:srgbClr val="FF0000"/>
                </a:solidFill>
              </a:rPr>
              <a:t>You want people to read your paper - you can tell people there are more details in the paper - stick to your story</a:t>
            </a:r>
            <a:endParaRPr sz="900">
              <a:solidFill>
                <a:srgbClr val="FF0000"/>
              </a:solidFill>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f0d885b75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9" name="Google Shape;789;g2f0d885b75e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7fb0bff4a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8" name="Google Shape;798;g27fb0bff4a3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ef69ba130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Again, Reza also mentions that</a:t>
            </a:r>
            <a:endParaRPr/>
          </a:p>
        </p:txBody>
      </p:sp>
      <p:sp>
        <p:nvSpPr>
          <p:cNvPr id="111" name="Google Shape;111;g2ef69ba13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f0d885b75e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9" name="Google Shape;809;g2f0d885b75e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564">
                <a:solidFill>
                  <a:srgbClr val="FF0000"/>
                </a:solidFill>
              </a:rPr>
              <a:t>Some notes below:</a:t>
            </a:r>
            <a:endParaRPr sz="1564">
              <a:solidFill>
                <a:srgbClr val="FF0000"/>
              </a:solidFill>
            </a:endParaRPr>
          </a:p>
          <a:p>
            <a:pPr marL="0" lvl="0" indent="0" algn="l" rtl="0">
              <a:lnSpc>
                <a:spcPct val="115000"/>
              </a:lnSpc>
              <a:spcBef>
                <a:spcPts val="1200"/>
              </a:spcBef>
              <a:spcAft>
                <a:spcPts val="1200"/>
              </a:spcAft>
              <a:buClr>
                <a:schemeClr val="dk1"/>
              </a:buClr>
              <a:buSzPts val="1100"/>
              <a:buFont typeface="Arial"/>
              <a:buNone/>
            </a:pPr>
            <a:r>
              <a:rPr lang="en-GB" sz="1200">
                <a:solidFill>
                  <a:srgbClr val="040C28"/>
                </a:solidFill>
                <a:highlight>
                  <a:srgbClr val="D3E3FD"/>
                </a:highlight>
              </a:rPr>
              <a:t>Colour blind: 1 in 12 men (8%) and 1 in 200 women</a:t>
            </a:r>
            <a:r>
              <a:rPr lang="en-GB" sz="1200">
                <a:solidFill>
                  <a:srgbClr val="474747"/>
                </a:solidFill>
                <a:highlight>
                  <a:schemeClr val="lt1"/>
                </a:highlight>
              </a:rPr>
              <a:t>.</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2f0d885b75e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7" name="Google Shape;817;g2f0d885b75e_0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2f0d885b75e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6" name="Google Shape;826;g2f0d885b75e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Arriving early is often requested by session chair - do follow their advice! </a:t>
            </a:r>
            <a:endParaRPr/>
          </a:p>
          <a:p>
            <a:pPr marL="0" lvl="0" indent="0" algn="l" rtl="0">
              <a:lnSpc>
                <a:spcPct val="100000"/>
              </a:lnSpc>
              <a:spcBef>
                <a:spcPts val="0"/>
              </a:spcBef>
              <a:spcAft>
                <a:spcPts val="0"/>
              </a:spcAft>
              <a:buSzPts val="1100"/>
              <a:buNone/>
            </a:pPr>
            <a:r>
              <a:rPr lang="en-GB"/>
              <a:t>Familiarise yourself with all the different ways to advance the slides</a:t>
            </a:r>
            <a:endParaRPr/>
          </a:p>
          <a:p>
            <a:pPr marL="0" lvl="0" indent="0" algn="l" rtl="0">
              <a:lnSpc>
                <a:spcPct val="100000"/>
              </a:lnSpc>
              <a:spcBef>
                <a:spcPts val="0"/>
              </a:spcBef>
              <a:spcAft>
                <a:spcPts val="0"/>
              </a:spcAft>
              <a:buSzPts val="1100"/>
              <a:buNone/>
            </a:pPr>
            <a:r>
              <a:rPr lang="en-GB"/>
              <a:t>Explore the functionalities that the presentation tool provides</a:t>
            </a:r>
            <a:endParaRPr/>
          </a:p>
          <a:p>
            <a:pPr marL="0" lvl="0" indent="0" algn="l" rtl="0">
              <a:lnSpc>
                <a:spcPct val="100000"/>
              </a:lnSpc>
              <a:spcBef>
                <a:spcPts val="0"/>
              </a:spcBef>
              <a:spcAft>
                <a:spcPts val="0"/>
              </a:spcAft>
              <a:buSzPts val="1100"/>
              <a:buNone/>
            </a:pPr>
            <a:r>
              <a:rPr lang="en-GB"/>
              <a:t>Test audio and video if you have some in your talk</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2f0d885b75e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g2f0d885b75e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2f0d885b75e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3" name="Google Shape;843;g2f0d885b75e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7fb0bff4a3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0" name="Google Shape;850;g27fb0bff4a3_1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2f0d885b75e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7" name="Google Shape;857;g2f0d885b75e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u="sng">
                <a:solidFill>
                  <a:schemeClr val="hlink"/>
                </a:solidFill>
                <a:hlinkClick r:id="rId3"/>
              </a:rPr>
              <a:t>Body Language in Presentations: +How to Use It Effectively | Envato Tuts+ (tutsplus.com)</a:t>
            </a:r>
            <a:endParaRPr/>
          </a:p>
          <a:p>
            <a:pPr marL="0" lvl="0" indent="0" algn="l" rtl="0">
              <a:lnSpc>
                <a:spcPct val="100000"/>
              </a:lnSpc>
              <a:spcBef>
                <a:spcPts val="0"/>
              </a:spcBef>
              <a:spcAft>
                <a:spcPts val="0"/>
              </a:spcAft>
              <a:buSzPts val="1100"/>
              <a:buNone/>
            </a:pPr>
            <a:r>
              <a:rPr lang="en-GB" sz="1350">
                <a:solidFill>
                  <a:srgbClr val="333333"/>
                </a:solidFill>
                <a:highlight>
                  <a:srgbClr val="FFFFFF"/>
                </a:highlight>
              </a:rPr>
              <a:t>Experts agree–between 70-90% of communication is nonverbal. Now, that number often includes vocalization in addition to body language, but the upshot is clear: how you use your body and gestures matters just as much as what comes out of your mouth</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Smile - assume a power pose, or a “base” pose; move towards the audience (engage, look at them); don’t slouch; make use of the space (if you can); don’t be afraid ti gesture, but they have to be meaningful and not simply show nervousness; speak clearly; minimise nervous habits (e.g., arms crossed; dans in pockets; indicates that you are nervous); maintain eye contact; remember to breathe! Study great presenters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u="sng">
                <a:solidFill>
                  <a:schemeClr val="hlink"/>
                </a:solidFill>
                <a:hlinkClick r:id="rId4"/>
              </a:rPr>
              <a:t>The Importance of Body Language in Presentations (moderngov.com)</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u="sng">
                <a:solidFill>
                  <a:schemeClr val="hlink"/>
                </a:solidFill>
                <a:hlinkClick r:id="rId5"/>
              </a:rPr>
              <a:t>Effective Use of Body Language as a Speaker — The Speaker Lab</a:t>
            </a:r>
            <a:r>
              <a:rPr lang="en-GB"/>
              <a:t> –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Watch out for physical behaviour that the audience may find distracting</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27fb0bff4a3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7" name="Google Shape;867;g27fb0bff4a3_2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u="sng">
                <a:solidFill>
                  <a:schemeClr val="hlink"/>
                </a:solidFill>
                <a:hlinkClick r:id="rId3"/>
              </a:rPr>
              <a:t>Body Language in Presentations: +How to Use It Effectively | Envato Tuts+ (tutsplus.com)</a:t>
            </a:r>
            <a:endParaRPr/>
          </a:p>
          <a:p>
            <a:pPr marL="0" lvl="0" indent="0" algn="l" rtl="0">
              <a:lnSpc>
                <a:spcPct val="100000"/>
              </a:lnSpc>
              <a:spcBef>
                <a:spcPts val="0"/>
              </a:spcBef>
              <a:spcAft>
                <a:spcPts val="0"/>
              </a:spcAft>
              <a:buSzPts val="1100"/>
              <a:buNone/>
            </a:pPr>
            <a:r>
              <a:rPr lang="en-GB" sz="1350">
                <a:solidFill>
                  <a:srgbClr val="333333"/>
                </a:solidFill>
                <a:highlight>
                  <a:srgbClr val="FFFFFF"/>
                </a:highlight>
              </a:rPr>
              <a:t>Experts agree–between 70-90% of communication is nonverbal. Now, that number often includes vocalization in addition to body language, but the upshot is clear: how you use your body and gestures matters just as much as what comes out of your mouth</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Smile - assume a power pose, or a “base” pose; move towards the audience (engage, look at them); don’t slouch; make use of the space (if you can); don’t be afraid ti gesture, but they have to be meaningful and not simply show nervousness; speak clearly; minimise nervous habits (e.g., arms crossed; dans in pockets; indicates that you are nervous); maintain eye contact; remember to breathe! Study great presenters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u="sng">
                <a:solidFill>
                  <a:schemeClr val="hlink"/>
                </a:solidFill>
                <a:hlinkClick r:id="rId4"/>
              </a:rPr>
              <a:t>The Importance of Body Language in Presentations (moderngov.com)</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u="sng">
                <a:solidFill>
                  <a:schemeClr val="hlink"/>
                </a:solidFill>
                <a:hlinkClick r:id="rId5"/>
              </a:rPr>
              <a:t>Effective Use of Body Language as a Speaker — The Speaker Lab</a:t>
            </a:r>
            <a:r>
              <a:rPr lang="en-GB"/>
              <a:t> –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GB"/>
              <a:t>Watch out for physical behaviour that the audience may find distracting</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2f0d885b75e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8" name="Google Shape;888;g2f0d885b75e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7fb0bff4a3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4" name="Google Shape;914;g27fb0bff4a3_1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79b92abac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Sarvnaz: I added the 3rd bullet point based on your last suggestion in the email: don’t include what does not fit the story</a:t>
            </a:r>
            <a:endParaRPr/>
          </a:p>
        </p:txBody>
      </p:sp>
      <p:sp>
        <p:nvSpPr>
          <p:cNvPr id="123" name="Google Shape;123;g279b92abac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2f0d885b75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6" name="Google Shape;936;g2f0d885b75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27fb0bff4a3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7" name="Google Shape;947;g27fb0bff4a3_2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27fb0bff4a3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9" name="Google Shape;959;g27fb0bff4a3_2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2f0d885b75e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1" name="Google Shape;971;g2f0d885b75e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2f0d885b75e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1" name="Google Shape;981;g2f0d885b75e_0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2f0d885b75e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9" name="Google Shape;989;g2f0d885b75e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2f0d885b75e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7" name="Google Shape;997;g2f0d885b75e_0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4" name="Google Shape;100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2" name="Google Shape;101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2f0d885b75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0" name="Google Shape;1020;g2f0d885b75e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21baa29ecfd_0_1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g21baa29ecfd_0_1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g21baa29ecfd_0_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g21baa29ecfd_0_45"/>
          <p:cNvSpPr txBox="1">
            <a:spLocks noGrp="1"/>
          </p:cNvSpPr>
          <p:nvPr>
            <p:ph type="body" idx="1" hasCustomPrompt="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r>
              <a:rPr lang="en-US" dirty="0"/>
              <a:t>Karimi, Paris, </a:t>
            </a:r>
            <a:r>
              <a:rPr lang="en-US" dirty="0" err="1"/>
              <a:t>Haffari</a:t>
            </a:r>
            <a:r>
              <a:rPr lang="en-US" dirty="0"/>
              <a:t>. Presentation Matters. ACL 2024</a:t>
            </a:r>
            <a:endParaRPr dirty="0"/>
          </a:p>
        </p:txBody>
      </p:sp>
      <p:sp>
        <p:nvSpPr>
          <p:cNvPr id="47" name="Google Shape;47;g21baa29ecfd_0_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g21baa29ecfd_0_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g21baa29ecfd_0_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g21baa29ecfd_0_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dirty="0"/>
          </a:p>
        </p:txBody>
      </p:sp>
      <p:sp>
        <p:nvSpPr>
          <p:cNvPr id="16" name="Google Shape;16;g21baa29ecfd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3" name="TextBox 2">
            <a:extLst>
              <a:ext uri="{FF2B5EF4-FFF2-40B4-BE49-F238E27FC236}">
                <a16:creationId xmlns:a16="http://schemas.microsoft.com/office/drawing/2014/main" id="{CF5F39FE-B1FE-038F-3665-15436C197C3B}"/>
              </a:ext>
            </a:extLst>
          </p:cNvPr>
          <p:cNvSpPr txBox="1"/>
          <p:nvPr userDrawn="1"/>
        </p:nvSpPr>
        <p:spPr>
          <a:xfrm>
            <a:off x="311700" y="4757854"/>
            <a:ext cx="6884554" cy="246221"/>
          </a:xfrm>
          <a:prstGeom prst="rect">
            <a:avLst/>
          </a:prstGeom>
          <a:noFill/>
        </p:spPr>
        <p:txBody>
          <a:bodyPr wrap="square" rtlCol="0">
            <a:spAutoFit/>
          </a:bodyPr>
          <a:lstStyle/>
          <a:p>
            <a:r>
              <a:rPr lang="en-US" sz="1000" dirty="0">
                <a:solidFill>
                  <a:schemeClr val="tx2">
                    <a:lumMod val="50000"/>
                  </a:schemeClr>
                </a:solidFill>
                <a:latin typeface="Calibri" panose="020F0502020204030204" pitchFamily="34" charset="0"/>
                <a:cs typeface="Calibri" panose="020F0502020204030204" pitchFamily="34" charset="0"/>
              </a:rPr>
              <a:t>Karimi, Paris, </a:t>
            </a:r>
            <a:r>
              <a:rPr lang="en-US" sz="1000" dirty="0" err="1">
                <a:solidFill>
                  <a:schemeClr val="tx2">
                    <a:lumMod val="50000"/>
                  </a:schemeClr>
                </a:solidFill>
                <a:latin typeface="Calibri" panose="020F0502020204030204" pitchFamily="34" charset="0"/>
                <a:cs typeface="Calibri" panose="020F0502020204030204" pitchFamily="34" charset="0"/>
              </a:rPr>
              <a:t>Haffari</a:t>
            </a:r>
            <a:r>
              <a:rPr lang="en-US" sz="1000" dirty="0">
                <a:solidFill>
                  <a:schemeClr val="tx2">
                    <a:lumMod val="50000"/>
                  </a:schemeClr>
                </a:solidFill>
                <a:latin typeface="Calibri" panose="020F0502020204030204" pitchFamily="34" charset="0"/>
                <a:cs typeface="Calibri" panose="020F0502020204030204" pitchFamily="34" charset="0"/>
              </a:rPr>
              <a:t>. Presentation Matters. ACL 2024</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
        <p:cNvGrpSpPr/>
        <p:nvPr/>
      </p:nvGrpSpPr>
      <p:grpSpPr>
        <a:xfrm>
          <a:off x="0" y="0"/>
          <a:ext cx="0" cy="0"/>
          <a:chOff x="0" y="0"/>
          <a:chExt cx="0" cy="0"/>
        </a:xfrm>
      </p:grpSpPr>
      <p:sp>
        <p:nvSpPr>
          <p:cNvPr id="18" name="Google Shape;18;g21baa29ecfd_0_4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9" name="Google Shape;19;g21baa29ecfd_0_4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20" name="Google Shape;20;g21baa29ecfd_0_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21baa29ecfd_0_1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21baa29ecfd_0_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g21baa29ecfd_0_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21baa29ecfd_0_2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7" name="Google Shape;27;g21baa29ecfd_0_2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8" name="Google Shape;28;g21baa29ecfd_0_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g21baa29ecfd_0_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1" name="Google Shape;31;g21baa29ecfd_0_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g21baa29ecfd_0_32"/>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4" name="Google Shape;34;g21baa29ecfd_0_32"/>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5" name="Google Shape;35;g21baa29ecfd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g21baa29ecfd_0_36"/>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8" name="Google Shape;38;g21baa29ecfd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g21baa29ecfd_0_3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g21baa29ecfd_0_3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g21baa29ecfd_0_3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g21baa29ecfd_0_3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4" name="Google Shape;44;g21baa29ecfd_0_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21baa29ecfd_0_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21baa29ecfd_0_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g21baa29ecfd_0_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0"/>
        <p:cNvGrpSpPr/>
        <p:nvPr/>
      </p:nvGrpSpPr>
      <p:grpSpPr>
        <a:xfrm>
          <a:off x="0" y="0"/>
          <a:ext cx="0" cy="0"/>
          <a:chOff x="0" y="0"/>
          <a:chExt cx="0" cy="0"/>
        </a:xfrm>
      </p:grpSpPr>
      <p:sp>
        <p:nvSpPr>
          <p:cNvPr id="2" name="TextBox 1">
            <a:extLst>
              <a:ext uri="{FF2B5EF4-FFF2-40B4-BE49-F238E27FC236}">
                <a16:creationId xmlns:a16="http://schemas.microsoft.com/office/drawing/2014/main" id="{7DA7A1E6-7E7C-CAC1-F476-FFF3F06DEC86}"/>
              </a:ext>
            </a:extLst>
          </p:cNvPr>
          <p:cNvSpPr txBox="1"/>
          <p:nvPr userDrawn="1"/>
        </p:nvSpPr>
        <p:spPr>
          <a:xfrm>
            <a:off x="200722" y="4757854"/>
            <a:ext cx="6995532" cy="246221"/>
          </a:xfrm>
          <a:prstGeom prst="rect">
            <a:avLst/>
          </a:prstGeom>
          <a:noFill/>
        </p:spPr>
        <p:txBody>
          <a:bodyPr wrap="square" rtlCol="0">
            <a:spAutoFit/>
          </a:bodyPr>
          <a:lstStyle/>
          <a:p>
            <a:r>
              <a:rPr lang="en-US" sz="1000" dirty="0">
                <a:solidFill>
                  <a:schemeClr val="tx2">
                    <a:lumMod val="50000"/>
                  </a:schemeClr>
                </a:solidFill>
                <a:latin typeface="Calibri" panose="020F0502020204030204" pitchFamily="34" charset="0"/>
                <a:cs typeface="Calibri" panose="020F0502020204030204" pitchFamily="34" charset="0"/>
              </a:rPr>
              <a:t>Karimi, Paris, </a:t>
            </a:r>
            <a:r>
              <a:rPr lang="en-US" sz="1000" dirty="0" err="1">
                <a:solidFill>
                  <a:schemeClr val="tx2">
                    <a:lumMod val="50000"/>
                  </a:schemeClr>
                </a:solidFill>
                <a:latin typeface="Calibri" panose="020F0502020204030204" pitchFamily="34" charset="0"/>
                <a:cs typeface="Calibri" panose="020F0502020204030204" pitchFamily="34" charset="0"/>
              </a:rPr>
              <a:t>Haffari</a:t>
            </a:r>
            <a:r>
              <a:rPr lang="en-US" sz="1000" dirty="0">
                <a:solidFill>
                  <a:schemeClr val="tx2">
                    <a:lumMod val="50000"/>
                  </a:schemeClr>
                </a:solidFill>
                <a:latin typeface="Calibri" panose="020F0502020204030204" pitchFamily="34" charset="0"/>
                <a:cs typeface="Calibri" panose="020F0502020204030204" pitchFamily="34" charset="0"/>
              </a:rPr>
              <a:t>. Presentation Matters. ACL 2024</a:t>
            </a:r>
          </a:p>
        </p:txBody>
      </p:sp>
    </p:spTree>
  </p:cSld>
  <p:clrMap bg1="lt1" tx1="dk1" bg2="dk2" tx2="lt2" accent1="accent1" accent2="accent2" accent3="accent3" accent4="accent4" accent5="accent5" accent6="accent6" hlink="hlink" folHlink="folHlink"/>
  <p:sldLayoutIdLst>
    <p:sldLayoutId id="2147483661" r:id="rId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1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0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0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23.png"/></Relationships>
</file>

<file path=ppt/slides/_rels/slide1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1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4.pn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50.jpg"/><Relationship Id="rId4" Type="http://schemas.openxmlformats.org/officeDocument/2006/relationships/image" Target="../media/image49.png"/></Relationships>
</file>

<file path=ppt/slides/_rels/slide11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4.pn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50.jpg"/><Relationship Id="rId4" Type="http://schemas.openxmlformats.org/officeDocument/2006/relationships/image" Target="../media/image49.png"/></Relationships>
</file>

<file path=ppt/slides/_rels/slide1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mailto:announcement@aclweb.org"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12.jpg"/></Relationships>
</file>

<file path=ppt/slides/_rels/slide1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68.jp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hyperlink" Target="https://naacl2018.wordpress.com/2018/05/27/how-to-give-a-good-talk-on-a-computational-linguistics-topic/" TargetMode="External"/><Relationship Id="rId2" Type="http://schemas.openxmlformats.org/officeDocument/2006/relationships/notesSlide" Target="../notesSlides/notesSlide148.xml"/><Relationship Id="rId1" Type="http://schemas.openxmlformats.org/officeDocument/2006/relationships/slideLayout" Target="../slideLayouts/slideLayout2.xml"/><Relationship Id="rId5" Type="http://schemas.openxmlformats.org/officeDocument/2006/relationships/hyperlink" Target="https://en.itu.dk/Research/PhD-Programme/PhD-Courses/PhD-courses-2021/PhD-Course---Communicating-State-of-the-art-NLP-Research-to-a-Broader-Audience" TargetMode="External"/><Relationship Id="rId4" Type="http://schemas.openxmlformats.org/officeDocument/2006/relationships/hyperlink" Target="https://www.cs.jhu.edu/~jason/advice/how-to-give-a-talk.html" TargetMode="External"/></Relationships>
</file>

<file path=ppt/slides/_rels/slide149.xml.rels><?xml version="1.0" encoding="UTF-8" standalone="yes"?>
<Relationships xmlns="http://schemas.openxmlformats.org/package/2006/relationships"><Relationship Id="rId3" Type="http://schemas.openxmlformats.org/officeDocument/2006/relationships/hyperlink" Target="https://lucasfcosta.com/2021/09/30/explaining-in-writing.html" TargetMode="External"/><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hyperlink" Target="https://soundcloud.com/nlp-highlights/133-phd-application-series-preparing-application-materials-with-nathan-schneider-and-roma-patel" TargetMode="External"/><Relationship Id="rId5" Type="http://schemas.openxmlformats.org/officeDocument/2006/relationships/hyperlink" Target="https://soundcloud.com/nlp-highlights/134-phd-application-series-phds-in-europe-versus-the-us" TargetMode="External"/><Relationship Id="rId4" Type="http://schemas.openxmlformats.org/officeDocument/2006/relationships/hyperlink" Target="https://medium.com/@vered1986/tips-for-writing-nlp-papers-9c729a2f9e1f"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s://www.youtube.com/watch?v=jFWF0PX4Pcs&amp;list=PLqX2Wb03yR2Sg6eM4xHujbHIyqnvaIufy" TargetMode="External"/><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hyperlink" Target="https://mentorship.aclweb.org/" TargetMode="External"/></Relationships>
</file>

<file path=ppt/slides/_rels/slide151.xml.rels><?xml version="1.0" encoding="UTF-8" standalone="yes"?>
<Relationships xmlns="http://schemas.openxmlformats.org/package/2006/relationships"><Relationship Id="rId8" Type="http://schemas.openxmlformats.org/officeDocument/2006/relationships/hyperlink" Target="https://aaai.org/aaai-conference/reproducibility-checklist/" TargetMode="External"/><Relationship Id="rId3" Type="http://schemas.openxmlformats.org/officeDocument/2006/relationships/hyperlink" Target="http://users.umiacs.umd.edu/~jbg/static/style.html" TargetMode="External"/><Relationship Id="rId7" Type="http://schemas.openxmlformats.org/officeDocument/2006/relationships/hyperlink" Target="https://www.youtube.com/watch?v=pbrxGnL3tvQ" TargetMode="External"/><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hyperlink" Target="https://www.wiley.com/en-us/network/publishing/research-publishing/writing-and-conducting-research/how-to-write-a-scientific-abstract" TargetMode="External"/><Relationship Id="rId5" Type="http://schemas.openxmlformats.org/officeDocument/2006/relationships/hyperlink" Target="https://www.youtube.com/watch?v=TCytsY8pdsc" TargetMode="External"/><Relationship Id="rId4" Type="http://schemas.openxmlformats.org/officeDocument/2006/relationships/hyperlink" Target="https://www.microsoft.com/en-us/research/academic-program/write-great-research-paper/" TargetMode="External"/><Relationship Id="rId9" Type="http://schemas.openxmlformats.org/officeDocument/2006/relationships/hyperlink" Target="https://www.youtube.com/watch?v=0h8woOdNSN4" TargetMode="External"/></Relationships>
</file>

<file path=ppt/slides/_rels/slide152.xml.rels><?xml version="1.0" encoding="UTF-8" standalone="yes"?>
<Relationships xmlns="http://schemas.openxmlformats.org/package/2006/relationships"><Relationship Id="rId3" Type="http://schemas.openxmlformats.org/officeDocument/2006/relationships/hyperlink" Target="https://frankxfz.me/writing-a-paper-slides.pdf" TargetMode="External"/><Relationship Id="rId7" Type="http://schemas.openxmlformats.org/officeDocument/2006/relationships/hyperlink" Target="https://www.nature.com/articles/s41467-023-44515-1" TargetMode="External"/><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hyperlink" Target="https://arxiv.org/pdf/2405.06563" TargetMode="External"/><Relationship Id="rId5" Type="http://schemas.openxmlformats.org/officeDocument/2006/relationships/hyperlink" Target="https://aclanthology.org/2020.findings-emnlp.112/" TargetMode="External"/><Relationship Id="rId4" Type="http://schemas.openxmlformats.org/officeDocument/2006/relationships/hyperlink" Target="https://frankxfz.me/how-to-be-a-successful-phd-student.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2.jp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35.jpg"/><Relationship Id="rId4" Type="http://schemas.openxmlformats.org/officeDocument/2006/relationships/image" Target="../media/image6.jpg"/></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1.jpg"/></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1.jpg"/></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7.jpg"/><Relationship Id="rId4" Type="http://schemas.openxmlformats.org/officeDocument/2006/relationships/image" Target="../media/image11.jpg"/></Relationships>
</file>

<file path=ppt/slides/_rels/slide7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4.jpg"/></Relationships>
</file>

<file path=ppt/slides/_rels/slide74.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39.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8.png"/><Relationship Id="rId4" Type="http://schemas.openxmlformats.org/officeDocument/2006/relationships/image" Target="../media/image14.jpg"/></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3.png"/><Relationship Id="rId4" Type="http://schemas.openxmlformats.org/officeDocument/2006/relationships/image" Target="../media/image42.png"/></Relationships>
</file>

<file path=ppt/slides/_rels/slide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10.jpg"/><Relationship Id="rId4" Type="http://schemas.openxmlformats.org/officeDocument/2006/relationships/image" Target="../media/image9.jpg"/></Relationships>
</file>

<file path=ppt/slides/_rels/slide8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7.jpg"/></Relationships>
</file>

<file path=ppt/slides/_rels/slide8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5.jpg"/><Relationship Id="rId4" Type="http://schemas.openxmlformats.org/officeDocument/2006/relationships/image" Target="../media/image9.jpg"/></Relationships>
</file>

<file path=ppt/slides/_rels/slide91.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37.jp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9.jpg"/><Relationship Id="rId4" Type="http://schemas.openxmlformats.org/officeDocument/2006/relationships/image" Target="../media/image11.jpg"/></Relationships>
</file>

<file path=ppt/slides/_rels/slide92.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37.jp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9.jpg"/><Relationship Id="rId4" Type="http://schemas.openxmlformats.org/officeDocument/2006/relationships/image" Target="../media/image11.jpg"/></Relationships>
</file>

<file path=ppt/slides/_rels/slide9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9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1200"/>
              </a:spcBef>
              <a:spcAft>
                <a:spcPts val="0"/>
              </a:spcAft>
              <a:buSzPts val="5200"/>
              <a:buNone/>
            </a:pPr>
            <a:r>
              <a:rPr lang="en-GB" sz="4000" b="1">
                <a:solidFill>
                  <a:schemeClr val="accent2"/>
                </a:solidFill>
                <a:highlight>
                  <a:srgbClr val="FFFFFF"/>
                </a:highlight>
                <a:latin typeface="Calibri"/>
                <a:ea typeface="Calibri"/>
                <a:cs typeface="Calibri"/>
                <a:sym typeface="Calibri"/>
              </a:rPr>
              <a:t>Presentation Matters: </a:t>
            </a:r>
            <a:endParaRPr sz="4000" b="1">
              <a:solidFill>
                <a:schemeClr val="accent2"/>
              </a:solidFill>
              <a:highlight>
                <a:srgbClr val="FFFFFF"/>
              </a:highlight>
              <a:latin typeface="Calibri"/>
              <a:ea typeface="Calibri"/>
              <a:cs typeface="Calibri"/>
              <a:sym typeface="Calibri"/>
            </a:endParaRPr>
          </a:p>
          <a:p>
            <a:pPr marL="0" lvl="0" indent="0" algn="l" rtl="0">
              <a:lnSpc>
                <a:spcPct val="100000"/>
              </a:lnSpc>
              <a:spcBef>
                <a:spcPts val="1200"/>
              </a:spcBef>
              <a:spcAft>
                <a:spcPts val="1200"/>
              </a:spcAft>
              <a:buSzPts val="5200"/>
              <a:buNone/>
            </a:pPr>
            <a:r>
              <a:rPr lang="en-GB" sz="4000" b="1">
                <a:solidFill>
                  <a:schemeClr val="accent2"/>
                </a:solidFill>
                <a:highlight>
                  <a:srgbClr val="FFFFFF"/>
                </a:highlight>
                <a:latin typeface="Calibri"/>
                <a:ea typeface="Calibri"/>
                <a:cs typeface="Calibri"/>
                <a:sym typeface="Calibri"/>
              </a:rPr>
              <a:t>How to Communicate Science in the NLP Venues and in the Wild?</a:t>
            </a:r>
            <a:endParaRPr sz="6000"/>
          </a:p>
        </p:txBody>
      </p:sp>
      <p:sp>
        <p:nvSpPr>
          <p:cNvPr id="57" name="Google Shape;57;p1"/>
          <p:cNvSpPr txBox="1">
            <a:spLocks noGrp="1"/>
          </p:cNvSpPr>
          <p:nvPr>
            <p:ph type="subTitle" idx="1"/>
          </p:nvPr>
        </p:nvSpPr>
        <p:spPr>
          <a:xfrm>
            <a:off x="311700" y="4128850"/>
            <a:ext cx="8520600" cy="79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1200"/>
              </a:spcAft>
              <a:buClr>
                <a:schemeClr val="dk1"/>
              </a:buClr>
              <a:buSzPts val="1100"/>
              <a:buFont typeface="Arial"/>
              <a:buNone/>
            </a:pPr>
            <a:r>
              <a:rPr lang="en-GB" sz="1800">
                <a:highlight>
                  <a:schemeClr val="lt1"/>
                </a:highlight>
                <a:latin typeface="Calibri"/>
                <a:ea typeface="Calibri"/>
                <a:cs typeface="Calibri"/>
                <a:sym typeface="Calibri"/>
              </a:rPr>
              <a:t>Tutorial at The 62nd Annual Meeting of the Association for Computational Linguistics, Bangkok, Thailand, 2024</a:t>
            </a:r>
            <a:endParaRPr sz="1800">
              <a:highlight>
                <a:schemeClr val="lt1"/>
              </a:highlight>
              <a:latin typeface="Calibri"/>
              <a:ea typeface="Calibri"/>
              <a:cs typeface="Calibri"/>
              <a:sym typeface="Calibri"/>
            </a:endParaRPr>
          </a:p>
        </p:txBody>
      </p:sp>
      <p:sp>
        <p:nvSpPr>
          <p:cNvPr id="58" name="Google Shape;58;p1"/>
          <p:cNvSpPr txBox="1">
            <a:spLocks noGrp="1"/>
          </p:cNvSpPr>
          <p:nvPr>
            <p:ph type="subTitle" idx="1"/>
          </p:nvPr>
        </p:nvSpPr>
        <p:spPr>
          <a:xfrm>
            <a:off x="383175" y="2895475"/>
            <a:ext cx="8520600" cy="792600"/>
          </a:xfrm>
          <a:prstGeom prst="rect">
            <a:avLst/>
          </a:prstGeom>
          <a:noFill/>
          <a:ln>
            <a:noFill/>
          </a:ln>
        </p:spPr>
        <p:txBody>
          <a:bodyPr spcFirstLastPara="1" wrap="square" lIns="91425" tIns="91425" rIns="91425" bIns="91425" anchor="t" anchorCtr="0">
            <a:normAutofit fontScale="85000" lnSpcReduction="20000"/>
          </a:bodyPr>
          <a:lstStyle/>
          <a:p>
            <a:pPr marL="0" lvl="0" indent="0" algn="l" rtl="0">
              <a:lnSpc>
                <a:spcPct val="100000"/>
              </a:lnSpc>
              <a:spcBef>
                <a:spcPts val="1200"/>
              </a:spcBef>
              <a:spcAft>
                <a:spcPts val="1200"/>
              </a:spcAft>
              <a:buSzPts val="3294"/>
              <a:buNone/>
            </a:pPr>
            <a:r>
              <a:rPr lang="en-GB" sz="2850">
                <a:highlight>
                  <a:schemeClr val="lt1"/>
                </a:highlight>
                <a:latin typeface="Calibri"/>
                <a:ea typeface="Calibri"/>
                <a:cs typeface="Calibri"/>
                <a:sym typeface="Calibri"/>
              </a:rPr>
              <a:t>Sarvnaz Karimi, Cécile Paris, Reza Haffari</a:t>
            </a:r>
            <a:endParaRPr>
              <a:highlight>
                <a:schemeClr val="lt1"/>
              </a:highlight>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990"/>
              <a:buNone/>
            </a:pPr>
            <a:r>
              <a:rPr lang="en-GB" b="1"/>
              <a:t>Writing *ACL papers</a:t>
            </a:r>
            <a:endParaRPr/>
          </a:p>
        </p:txBody>
      </p:sp>
      <p:pic>
        <p:nvPicPr>
          <p:cNvPr id="137" name="Google Shape;137;p13"/>
          <p:cNvPicPr preferRelativeResize="0"/>
          <p:nvPr/>
        </p:nvPicPr>
        <p:blipFill rotWithShape="1">
          <a:blip r:embed="rId3">
            <a:alphaModFix/>
          </a:blip>
          <a:srcRect/>
          <a:stretch/>
        </p:blipFill>
        <p:spPr>
          <a:xfrm>
            <a:off x="3782814" y="2924025"/>
            <a:ext cx="1392585" cy="165810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Drawbacks of relying on social media content</a:t>
            </a:r>
            <a:endParaRPr/>
          </a:p>
        </p:txBody>
      </p:sp>
      <p:sp>
        <p:nvSpPr>
          <p:cNvPr id="1030" name="Google Shape;1030;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Not peer-reviewed and therefore there is no quality control</a:t>
            </a:r>
            <a:endParaRPr/>
          </a:p>
          <a:p>
            <a:pPr marL="914400" lvl="1" indent="-317500" algn="l" rtl="0">
              <a:lnSpc>
                <a:spcPct val="115000"/>
              </a:lnSpc>
              <a:spcBef>
                <a:spcPts val="0"/>
              </a:spcBef>
              <a:spcAft>
                <a:spcPts val="0"/>
              </a:spcAft>
              <a:buSzPts val="1400"/>
              <a:buChar char="○"/>
            </a:pPr>
            <a:r>
              <a:rPr lang="en-GB"/>
              <a:t>Should not take claims as is and would need to verify them</a:t>
            </a:r>
            <a:endParaRPr/>
          </a:p>
          <a:p>
            <a:pPr marL="914400" lvl="1" indent="-317500" algn="l" rtl="0">
              <a:lnSpc>
                <a:spcPct val="115000"/>
              </a:lnSpc>
              <a:spcBef>
                <a:spcPts val="0"/>
              </a:spcBef>
              <a:spcAft>
                <a:spcPts val="0"/>
              </a:spcAft>
              <a:buSzPts val="1400"/>
              <a:buChar char="○"/>
            </a:pPr>
            <a:r>
              <a:rPr lang="en-GB"/>
              <a:t>Just because someone is a well-known researcher does not mean their claim is always correct, sometimes can be a trigger for discussions</a:t>
            </a:r>
            <a:endParaRPr/>
          </a:p>
          <a:p>
            <a:pPr marL="457200" lvl="0" indent="0" algn="l" rtl="0">
              <a:lnSpc>
                <a:spcPct val="115000"/>
              </a:lnSpc>
              <a:spcBef>
                <a:spcPts val="0"/>
              </a:spcBef>
              <a:spcAft>
                <a:spcPts val="0"/>
              </a:spcAft>
              <a:buSzPts val="1800"/>
              <a:buNone/>
            </a:pPr>
            <a:endParaRPr/>
          </a:p>
          <a:p>
            <a:pPr marL="914400" lvl="1" indent="-228600" algn="l" rtl="0">
              <a:lnSpc>
                <a:spcPct val="115000"/>
              </a:lnSpc>
              <a:spcBef>
                <a:spcPts val="0"/>
              </a:spcBef>
              <a:spcAft>
                <a:spcPts val="0"/>
              </a:spcAft>
              <a:buSzPts val="1400"/>
              <a:buNone/>
            </a:pPr>
            <a:endParaRPr/>
          </a:p>
        </p:txBody>
      </p:sp>
      <p:sp>
        <p:nvSpPr>
          <p:cNvPr id="1032" name="Google Shape;1032;p16"/>
          <p:cNvSpPr txBox="1"/>
          <p:nvPr/>
        </p:nvSpPr>
        <p:spPr>
          <a:xfrm rot="418969">
            <a:off x="2413356" y="2878361"/>
            <a:ext cx="4167915" cy="1079328"/>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rgbClr val="990000"/>
                </a:solidFill>
                <a:latin typeface="Comic Sans MS"/>
                <a:ea typeface="Comic Sans MS"/>
                <a:cs typeface="Comic Sans MS"/>
                <a:sym typeface="Comic Sans MS"/>
              </a:rPr>
              <a:t>Our LLM is better than any other in the world! As per one experiment on two datasets we happen to have!</a:t>
            </a:r>
            <a:r>
              <a:rPr lang="en-GB" sz="1800" b="0" i="0" u="none" strike="noStrike" cap="none">
                <a:solidFill>
                  <a:schemeClr val="dk2"/>
                </a:solidFill>
                <a:latin typeface="Arial"/>
                <a:ea typeface="Arial"/>
                <a:cs typeface="Arial"/>
                <a:sym typeface="Arial"/>
              </a:rPr>
              <a:t> </a:t>
            </a:r>
            <a:endParaRPr sz="1800" b="0" i="0" u="none" strike="noStrike" cap="none">
              <a:solidFill>
                <a:schemeClr val="dk2"/>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FFC63EC1-BA42-3EAA-C634-87138440E9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100</a:t>
            </a:fld>
            <a:endParaRPr lang="en-GB"/>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g27a0baa5476_0_10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Only success is shared</a:t>
            </a:r>
            <a:endParaRPr/>
          </a:p>
        </p:txBody>
      </p:sp>
      <p:sp>
        <p:nvSpPr>
          <p:cNvPr id="1038" name="Google Shape;1038;g27a0baa5476_0_10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Social media can make readers feel overwhelmed! </a:t>
            </a:r>
            <a:endParaRPr/>
          </a:p>
          <a:p>
            <a:pPr marL="914400" lvl="1" indent="-317500" algn="l" rtl="0">
              <a:lnSpc>
                <a:spcPct val="115000"/>
              </a:lnSpc>
              <a:spcBef>
                <a:spcPts val="0"/>
              </a:spcBef>
              <a:spcAft>
                <a:spcPts val="0"/>
              </a:spcAft>
              <a:buSzPts val="1400"/>
              <a:buChar char="○"/>
            </a:pPr>
            <a:r>
              <a:rPr lang="en-GB"/>
              <a:t>Not all share on social media platforms</a:t>
            </a:r>
            <a:endParaRPr/>
          </a:p>
          <a:p>
            <a:pPr marL="914400" lvl="1" indent="-317500" algn="l" rtl="0">
              <a:lnSpc>
                <a:spcPct val="115000"/>
              </a:lnSpc>
              <a:spcBef>
                <a:spcPts val="0"/>
              </a:spcBef>
              <a:spcAft>
                <a:spcPts val="0"/>
              </a:spcAft>
              <a:buSzPts val="1400"/>
              <a:buChar char="○"/>
            </a:pPr>
            <a:r>
              <a:rPr lang="en-GB"/>
              <a:t>Often only success is shared, not rejections</a:t>
            </a:r>
            <a:endParaRPr/>
          </a:p>
          <a:p>
            <a:pPr marL="914400" lvl="1" indent="-228600" algn="l" rtl="0">
              <a:lnSpc>
                <a:spcPct val="115000"/>
              </a:lnSpc>
              <a:spcBef>
                <a:spcPts val="0"/>
              </a:spcBef>
              <a:spcAft>
                <a:spcPts val="0"/>
              </a:spcAft>
              <a:buSzPts val="1400"/>
              <a:buNone/>
            </a:pPr>
            <a:endParaRPr/>
          </a:p>
        </p:txBody>
      </p:sp>
      <p:sp>
        <p:nvSpPr>
          <p:cNvPr id="1040" name="Google Shape;1040;g27a0baa5476_0_103"/>
          <p:cNvSpPr txBox="1"/>
          <p:nvPr/>
        </p:nvSpPr>
        <p:spPr>
          <a:xfrm rot="1019852">
            <a:off x="5404745" y="2129257"/>
            <a:ext cx="2654872" cy="1045962"/>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rgbClr val="990000"/>
                </a:solidFill>
                <a:latin typeface="Comic Sans MS"/>
                <a:ea typeface="Comic Sans MS"/>
                <a:cs typeface="Comic Sans MS"/>
                <a:sym typeface="Comic Sans MS"/>
              </a:rPr>
              <a:t>We had 10 papers accepted at ACL!</a:t>
            </a:r>
            <a:endParaRPr sz="1800" b="0" i="0" u="none" strike="noStrike" cap="none">
              <a:solidFill>
                <a:srgbClr val="990000"/>
              </a:solidFill>
              <a:latin typeface="Comic Sans MS"/>
              <a:ea typeface="Comic Sans MS"/>
              <a:cs typeface="Comic Sans MS"/>
              <a:sym typeface="Comic Sans MS"/>
            </a:endParaRPr>
          </a:p>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rgbClr val="990000"/>
                </a:solidFill>
                <a:latin typeface="Comic Sans MS"/>
                <a:ea typeface="Comic Sans MS"/>
                <a:cs typeface="Comic Sans MS"/>
                <a:sym typeface="Comic Sans MS"/>
              </a:rPr>
              <a:t>Are you as good as us?</a:t>
            </a:r>
            <a:r>
              <a:rPr lang="en-GB" sz="1800" b="0" i="0" u="none" strike="noStrike" cap="none">
                <a:solidFill>
                  <a:schemeClr val="dk2"/>
                </a:solidFill>
                <a:latin typeface="Arial"/>
                <a:ea typeface="Arial"/>
                <a:cs typeface="Arial"/>
                <a:sym typeface="Arial"/>
              </a:rPr>
              <a:t> </a:t>
            </a:r>
            <a:endParaRPr sz="1800" b="0" i="0" u="none" strike="noStrike" cap="none">
              <a:solidFill>
                <a:schemeClr val="dk2"/>
              </a:solidFill>
              <a:latin typeface="Arial"/>
              <a:ea typeface="Arial"/>
              <a:cs typeface="Arial"/>
              <a:sym typeface="Arial"/>
            </a:endParaRPr>
          </a:p>
        </p:txBody>
      </p:sp>
      <p:sp>
        <p:nvSpPr>
          <p:cNvPr id="1041" name="Google Shape;1041;g27a0baa5476_0_103"/>
          <p:cNvSpPr txBox="1"/>
          <p:nvPr/>
        </p:nvSpPr>
        <p:spPr>
          <a:xfrm rot="-390">
            <a:off x="1254875" y="3193826"/>
            <a:ext cx="2647800" cy="840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rgbClr val="990000"/>
                </a:solidFill>
                <a:latin typeface="Comic Sans MS"/>
                <a:ea typeface="Comic Sans MS"/>
                <a:cs typeface="Comic Sans MS"/>
                <a:sym typeface="Comic Sans MS"/>
              </a:rPr>
              <a:t>Our 4 papers got rejected :-(</a:t>
            </a:r>
            <a:endParaRPr sz="1800" b="0" i="0" u="none" strike="noStrike" cap="none">
              <a:solidFill>
                <a:srgbClr val="990000"/>
              </a:solidFill>
              <a:latin typeface="Comic Sans MS"/>
              <a:ea typeface="Comic Sans MS"/>
              <a:cs typeface="Comic Sans MS"/>
              <a:sym typeface="Comic Sans MS"/>
            </a:endParaRPr>
          </a:p>
        </p:txBody>
      </p:sp>
      <p:sp>
        <p:nvSpPr>
          <p:cNvPr id="2" name="Slide Number Placeholder 1">
            <a:extLst>
              <a:ext uri="{FF2B5EF4-FFF2-40B4-BE49-F238E27FC236}">
                <a16:creationId xmlns:a16="http://schemas.microsoft.com/office/drawing/2014/main" id="{136AEF76-5192-A8E8-4B02-AFD53A8954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101</a:t>
            </a:fld>
            <a:endParaRPr lang="en-GB"/>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Short-text forums: What to share and how</a:t>
            </a:r>
            <a:endParaRPr/>
          </a:p>
        </p:txBody>
      </p:sp>
      <p:sp>
        <p:nvSpPr>
          <p:cNvPr id="1047" name="Google Shape;1047;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New publications</a:t>
            </a:r>
            <a:endParaRPr/>
          </a:p>
          <a:p>
            <a:pPr marL="914400" lvl="1" indent="-317500" algn="l" rtl="0">
              <a:lnSpc>
                <a:spcPct val="115000"/>
              </a:lnSpc>
              <a:spcBef>
                <a:spcPts val="0"/>
              </a:spcBef>
              <a:spcAft>
                <a:spcPts val="0"/>
              </a:spcAft>
              <a:buSzPts val="1400"/>
              <a:buChar char="○"/>
            </a:pPr>
            <a:r>
              <a:rPr lang="en-GB"/>
              <a:t>That ACL paper you got accepted or the new journal publication </a:t>
            </a:r>
            <a:endParaRPr/>
          </a:p>
          <a:p>
            <a:pPr marL="914400" lvl="1" indent="-317500" algn="l" rtl="0">
              <a:lnSpc>
                <a:spcPct val="115000"/>
              </a:lnSpc>
              <a:spcBef>
                <a:spcPts val="0"/>
              </a:spcBef>
              <a:spcAft>
                <a:spcPts val="0"/>
              </a:spcAft>
              <a:buSzPts val="1400"/>
              <a:buChar char="○"/>
            </a:pPr>
            <a:r>
              <a:rPr lang="en-GB"/>
              <a:t>TL;DR version: a perfect teaser</a:t>
            </a:r>
            <a:endParaRPr/>
          </a:p>
          <a:p>
            <a:pPr marL="914400" lvl="1" indent="-317500" algn="l" rtl="0">
              <a:lnSpc>
                <a:spcPct val="115000"/>
              </a:lnSpc>
              <a:spcBef>
                <a:spcPts val="0"/>
              </a:spcBef>
              <a:spcAft>
                <a:spcPts val="0"/>
              </a:spcAft>
              <a:buSzPts val="1400"/>
              <a:buChar char="○"/>
            </a:pPr>
            <a:r>
              <a:rPr lang="en-GB"/>
              <a:t>A link to the ACL anthology version for a full-version</a:t>
            </a:r>
            <a:endParaRPr/>
          </a:p>
          <a:p>
            <a:pPr marL="457200" lvl="0" indent="-342900" algn="l" rtl="0">
              <a:lnSpc>
                <a:spcPct val="115000"/>
              </a:lnSpc>
              <a:spcBef>
                <a:spcPts val="0"/>
              </a:spcBef>
              <a:spcAft>
                <a:spcPts val="0"/>
              </a:spcAft>
              <a:buSzPts val="1800"/>
              <a:buChar char="●"/>
            </a:pPr>
            <a:r>
              <a:rPr lang="en-GB"/>
              <a:t>Upcoming talks</a:t>
            </a:r>
            <a:endParaRPr/>
          </a:p>
          <a:p>
            <a:pPr marL="914400" lvl="1" indent="-317500" algn="l" rtl="0">
              <a:lnSpc>
                <a:spcPct val="115000"/>
              </a:lnSpc>
              <a:spcBef>
                <a:spcPts val="0"/>
              </a:spcBef>
              <a:spcAft>
                <a:spcPts val="0"/>
              </a:spcAft>
              <a:buSzPts val="1400"/>
              <a:buChar char="○"/>
            </a:pPr>
            <a:r>
              <a:rPr lang="en-GB"/>
              <a:t>A title that is informative and attracts attention </a:t>
            </a:r>
            <a:endParaRPr/>
          </a:p>
          <a:p>
            <a:pPr marL="914400" lvl="1" indent="-317500" algn="l" rtl="0">
              <a:lnSpc>
                <a:spcPct val="115000"/>
              </a:lnSpc>
              <a:spcBef>
                <a:spcPts val="0"/>
              </a:spcBef>
              <a:spcAft>
                <a:spcPts val="0"/>
              </a:spcAft>
              <a:buSzPts val="1400"/>
              <a:buChar char="○"/>
            </a:pPr>
            <a:r>
              <a:rPr lang="en-GB"/>
              <a:t>Details on how to attend (Date, time, mode)</a:t>
            </a:r>
            <a:endParaRPr/>
          </a:p>
          <a:p>
            <a:pPr marL="457200" lvl="0" indent="-342900" algn="l" rtl="0">
              <a:lnSpc>
                <a:spcPct val="115000"/>
              </a:lnSpc>
              <a:spcBef>
                <a:spcPts val="0"/>
              </a:spcBef>
              <a:spcAft>
                <a:spcPts val="0"/>
              </a:spcAft>
              <a:buSzPts val="1800"/>
              <a:buChar char="●"/>
            </a:pPr>
            <a:r>
              <a:rPr lang="en-GB"/>
              <a:t>A past event</a:t>
            </a:r>
            <a:endParaRPr/>
          </a:p>
          <a:p>
            <a:pPr marL="914400" lvl="1" indent="-317500" algn="l" rtl="0">
              <a:lnSpc>
                <a:spcPct val="115000"/>
              </a:lnSpc>
              <a:spcBef>
                <a:spcPts val="0"/>
              </a:spcBef>
              <a:spcAft>
                <a:spcPts val="0"/>
              </a:spcAft>
              <a:buSzPts val="1400"/>
              <a:buChar char="○"/>
            </a:pPr>
            <a:r>
              <a:rPr lang="en-GB"/>
              <a:t>A notable event that you either attended or presented</a:t>
            </a:r>
            <a:endParaRPr/>
          </a:p>
          <a:p>
            <a:pPr marL="914400" lvl="1" indent="-317500" algn="l" rtl="0">
              <a:lnSpc>
                <a:spcPct val="115000"/>
              </a:lnSpc>
              <a:spcBef>
                <a:spcPts val="0"/>
              </a:spcBef>
              <a:spcAft>
                <a:spcPts val="0"/>
              </a:spcAft>
              <a:buSzPts val="1400"/>
              <a:buChar char="○"/>
            </a:pPr>
            <a:r>
              <a:rPr lang="en-GB"/>
              <a:t>The idea you presented </a:t>
            </a:r>
            <a:endParaRPr/>
          </a:p>
          <a:p>
            <a:pPr marL="914400" lvl="1" indent="-317500" algn="l" rtl="0">
              <a:lnSpc>
                <a:spcPct val="115000"/>
              </a:lnSpc>
              <a:spcBef>
                <a:spcPts val="0"/>
              </a:spcBef>
              <a:spcAft>
                <a:spcPts val="0"/>
              </a:spcAft>
              <a:buSzPts val="1400"/>
              <a:buChar char="○"/>
            </a:pPr>
            <a:r>
              <a:rPr lang="en-GB"/>
              <a:t>Something you learned that is worth sharing </a:t>
            </a:r>
            <a:endParaRPr/>
          </a:p>
          <a:p>
            <a:pPr marL="457200" lvl="0" indent="0" algn="l" rtl="0">
              <a:lnSpc>
                <a:spcPct val="115000"/>
              </a:lnSpc>
              <a:spcBef>
                <a:spcPts val="1200"/>
              </a:spcBef>
              <a:spcAft>
                <a:spcPts val="1200"/>
              </a:spcAft>
              <a:buSzPts val="1800"/>
              <a:buNone/>
            </a:pPr>
            <a:endParaRPr/>
          </a:p>
        </p:txBody>
      </p:sp>
      <p:pic>
        <p:nvPicPr>
          <p:cNvPr id="1049" name="Google Shape;1049;p17" title="mastodon | Free SVG"/>
          <p:cNvPicPr preferRelativeResize="0"/>
          <p:nvPr/>
        </p:nvPicPr>
        <p:blipFill rotWithShape="1">
          <a:blip r:embed="rId3">
            <a:alphaModFix/>
          </a:blip>
          <a:srcRect/>
          <a:stretch/>
        </p:blipFill>
        <p:spPr>
          <a:xfrm>
            <a:off x="7814824" y="1463800"/>
            <a:ext cx="964324" cy="964348"/>
          </a:xfrm>
          <a:prstGeom prst="rect">
            <a:avLst/>
          </a:prstGeom>
          <a:noFill/>
          <a:ln>
            <a:noFill/>
          </a:ln>
        </p:spPr>
      </p:pic>
      <p:pic>
        <p:nvPicPr>
          <p:cNvPr id="1050" name="Google Shape;1050;p17" title="File:Twitter-new-logo.jpg - Wikimedia Commons"/>
          <p:cNvPicPr preferRelativeResize="0"/>
          <p:nvPr/>
        </p:nvPicPr>
        <p:blipFill rotWithShape="1">
          <a:blip r:embed="rId4">
            <a:alphaModFix/>
          </a:blip>
          <a:srcRect/>
          <a:stretch/>
        </p:blipFill>
        <p:spPr>
          <a:xfrm>
            <a:off x="7814837" y="393800"/>
            <a:ext cx="964301" cy="964301"/>
          </a:xfrm>
          <a:prstGeom prst="rect">
            <a:avLst/>
          </a:prstGeom>
          <a:noFill/>
          <a:ln>
            <a:noFill/>
          </a:ln>
        </p:spPr>
      </p:pic>
      <p:sp>
        <p:nvSpPr>
          <p:cNvPr id="2" name="Slide Number Placeholder 1">
            <a:extLst>
              <a:ext uri="{FF2B5EF4-FFF2-40B4-BE49-F238E27FC236}">
                <a16:creationId xmlns:a16="http://schemas.microsoft.com/office/drawing/2014/main" id="{B0EBBE7B-C801-F7A9-CFFE-13A19DB64D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102</a:t>
            </a:fld>
            <a:endParaRPr lang="en-GB"/>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pic>
        <p:nvPicPr>
          <p:cNvPr id="1063" name="Google Shape;1063;g27fb6d5810a_0_0"/>
          <p:cNvPicPr preferRelativeResize="0"/>
          <p:nvPr/>
        </p:nvPicPr>
        <p:blipFill rotWithShape="1">
          <a:blip r:embed="rId3">
            <a:alphaModFix/>
          </a:blip>
          <a:srcRect/>
          <a:stretch/>
        </p:blipFill>
        <p:spPr>
          <a:xfrm>
            <a:off x="4418726" y="235250"/>
            <a:ext cx="4377250" cy="3337425"/>
          </a:xfrm>
          <a:prstGeom prst="rect">
            <a:avLst/>
          </a:prstGeom>
          <a:noFill/>
          <a:ln>
            <a:noFill/>
          </a:ln>
        </p:spPr>
      </p:pic>
      <p:pic>
        <p:nvPicPr>
          <p:cNvPr id="1064" name="Google Shape;1064;g27fb6d5810a_0_0"/>
          <p:cNvPicPr preferRelativeResize="0"/>
          <p:nvPr/>
        </p:nvPicPr>
        <p:blipFill rotWithShape="1">
          <a:blip r:embed="rId4">
            <a:alphaModFix/>
          </a:blip>
          <a:srcRect/>
          <a:stretch/>
        </p:blipFill>
        <p:spPr>
          <a:xfrm>
            <a:off x="485030" y="152400"/>
            <a:ext cx="3781295" cy="3998181"/>
          </a:xfrm>
          <a:prstGeom prst="rect">
            <a:avLst/>
          </a:prstGeom>
          <a:noFill/>
          <a:ln>
            <a:noFill/>
          </a:ln>
        </p:spPr>
      </p:pic>
      <p:sp>
        <p:nvSpPr>
          <p:cNvPr id="1065" name="Google Shape;1065;g27fb6d5810a_0_0"/>
          <p:cNvSpPr txBox="1"/>
          <p:nvPr/>
        </p:nvSpPr>
        <p:spPr>
          <a:xfrm>
            <a:off x="4890775" y="3612350"/>
            <a:ext cx="3686700" cy="72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A9CE"/>
                </a:solidFill>
                <a:latin typeface="Arial"/>
                <a:ea typeface="Arial"/>
                <a:cs typeface="Arial"/>
                <a:sym typeface="Arial"/>
              </a:rPr>
              <a:t>Promotes their work/recent grant.</a:t>
            </a:r>
            <a:endParaRPr sz="1400" b="0" i="0" u="none" strike="noStrike" cap="none">
              <a:solidFill>
                <a:srgbClr val="00A9CE"/>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A9CE"/>
                </a:solidFill>
                <a:latin typeface="Arial"/>
                <a:ea typeface="Arial"/>
                <a:cs typeface="Arial"/>
                <a:sym typeface="Arial"/>
              </a:rPr>
              <a:t>It shows their topic of expertise too.</a:t>
            </a:r>
            <a:endParaRPr sz="1400" b="0" i="0" u="none" strike="noStrike" cap="none">
              <a:solidFill>
                <a:srgbClr val="00A9CE"/>
              </a:solidFill>
              <a:latin typeface="Arial"/>
              <a:ea typeface="Arial"/>
              <a:cs typeface="Arial"/>
              <a:sym typeface="Arial"/>
            </a:endParaRPr>
          </a:p>
        </p:txBody>
      </p:sp>
      <p:sp>
        <p:nvSpPr>
          <p:cNvPr id="1066" name="Google Shape;1066;g27fb6d5810a_0_0"/>
          <p:cNvSpPr txBox="1"/>
          <p:nvPr/>
        </p:nvSpPr>
        <p:spPr>
          <a:xfrm>
            <a:off x="345550" y="4073300"/>
            <a:ext cx="4233000" cy="53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A9CE"/>
                </a:solidFill>
                <a:latin typeface="Arial"/>
                <a:ea typeface="Arial"/>
                <a:cs typeface="Arial"/>
                <a:sym typeface="Arial"/>
              </a:rPr>
              <a:t>Seeks engagement from the NLP community for a poll that is of interest to many!</a:t>
            </a:r>
            <a:endParaRPr sz="1400" b="0" i="0" u="none" strike="noStrike" cap="none" dirty="0">
              <a:solidFill>
                <a:srgbClr val="00A9CE"/>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CA298DCF-F9A3-5035-D354-0DDCBD931D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103</a:t>
            </a:fld>
            <a:endParaRPr lang="en-GB"/>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pic>
        <p:nvPicPr>
          <p:cNvPr id="1079" name="Google Shape;1079;g27a0baa5476_0_159"/>
          <p:cNvPicPr preferRelativeResize="0"/>
          <p:nvPr/>
        </p:nvPicPr>
        <p:blipFill rotWithShape="1">
          <a:blip r:embed="rId3">
            <a:alphaModFix/>
          </a:blip>
          <a:srcRect/>
          <a:stretch/>
        </p:blipFill>
        <p:spPr>
          <a:xfrm>
            <a:off x="366699" y="445025"/>
            <a:ext cx="4041449" cy="3346399"/>
          </a:xfrm>
          <a:prstGeom prst="rect">
            <a:avLst/>
          </a:prstGeom>
          <a:noFill/>
          <a:ln>
            <a:noFill/>
          </a:ln>
        </p:spPr>
      </p:pic>
      <p:pic>
        <p:nvPicPr>
          <p:cNvPr id="1080" name="Google Shape;1080;g27a0baa5476_0_159"/>
          <p:cNvPicPr preferRelativeResize="0"/>
          <p:nvPr/>
        </p:nvPicPr>
        <p:blipFill rotWithShape="1">
          <a:blip r:embed="rId4">
            <a:alphaModFix/>
          </a:blip>
          <a:srcRect/>
          <a:stretch/>
        </p:blipFill>
        <p:spPr>
          <a:xfrm>
            <a:off x="4571998" y="445025"/>
            <a:ext cx="4431051" cy="3069734"/>
          </a:xfrm>
          <a:prstGeom prst="rect">
            <a:avLst/>
          </a:prstGeom>
          <a:noFill/>
          <a:ln>
            <a:noFill/>
          </a:ln>
        </p:spPr>
      </p:pic>
      <p:sp>
        <p:nvSpPr>
          <p:cNvPr id="1081" name="Google Shape;1081;g27a0baa5476_0_159"/>
          <p:cNvSpPr txBox="1"/>
          <p:nvPr/>
        </p:nvSpPr>
        <p:spPr>
          <a:xfrm>
            <a:off x="4890775" y="3612350"/>
            <a:ext cx="3686700" cy="72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A9CE"/>
                </a:solidFill>
                <a:latin typeface="Arial"/>
                <a:ea typeface="Arial"/>
                <a:cs typeface="Arial"/>
                <a:sym typeface="Arial"/>
              </a:rPr>
              <a:t>Shows knowledge of the subject, yet invites others for contribution!</a:t>
            </a:r>
            <a:endParaRPr sz="1400" b="0" i="0" u="none" strike="noStrike" cap="none">
              <a:solidFill>
                <a:srgbClr val="00A9CE"/>
              </a:solidFill>
              <a:latin typeface="Arial"/>
              <a:ea typeface="Arial"/>
              <a:cs typeface="Arial"/>
              <a:sym typeface="Arial"/>
            </a:endParaRPr>
          </a:p>
        </p:txBody>
      </p:sp>
      <p:sp>
        <p:nvSpPr>
          <p:cNvPr id="1082" name="Google Shape;1082;g27a0baa5476_0_159"/>
          <p:cNvSpPr txBox="1"/>
          <p:nvPr/>
        </p:nvSpPr>
        <p:spPr>
          <a:xfrm>
            <a:off x="442250" y="3934825"/>
            <a:ext cx="3686700" cy="72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A9CE"/>
                </a:solidFill>
                <a:latin typeface="Arial"/>
                <a:ea typeface="Arial"/>
                <a:cs typeface="Arial"/>
                <a:sym typeface="Arial"/>
              </a:rPr>
              <a:t>Draws attention to their upcoming keynote, with all the details.</a:t>
            </a:r>
            <a:endParaRPr sz="1400" b="0" i="0" u="none" strike="noStrike" cap="none">
              <a:solidFill>
                <a:srgbClr val="00A9CE"/>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71E5FC04-2D6B-9038-8320-61ADAAA4A4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104</a:t>
            </a:fld>
            <a:endParaRPr lang="en-GB"/>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g27a0baa5476_0_8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Blogs</a:t>
            </a:r>
            <a:endParaRPr/>
          </a:p>
        </p:txBody>
      </p:sp>
      <p:sp>
        <p:nvSpPr>
          <p:cNvPr id="1088" name="Google Shape;1088;g27a0baa5476_0_8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Writing about a topic of interest, such as explaining your latest publication for the general public</a:t>
            </a:r>
            <a:endParaRPr/>
          </a:p>
          <a:p>
            <a:pPr marL="457200" lvl="0" indent="-342900" algn="l" rtl="0">
              <a:lnSpc>
                <a:spcPct val="115000"/>
              </a:lnSpc>
              <a:spcBef>
                <a:spcPts val="0"/>
              </a:spcBef>
              <a:spcAft>
                <a:spcPts val="0"/>
              </a:spcAft>
              <a:buSzPts val="1800"/>
              <a:buChar char="●"/>
            </a:pPr>
            <a:r>
              <a:rPr lang="en-GB"/>
              <a:t>Each post focuses on one topic only</a:t>
            </a:r>
            <a:endParaRPr/>
          </a:p>
          <a:p>
            <a:pPr marL="457200" lvl="0" indent="-342900" algn="l" rtl="0">
              <a:lnSpc>
                <a:spcPct val="115000"/>
              </a:lnSpc>
              <a:spcBef>
                <a:spcPts val="0"/>
              </a:spcBef>
              <a:spcAft>
                <a:spcPts val="0"/>
              </a:spcAft>
              <a:buSzPts val="1800"/>
              <a:buChar char="●"/>
            </a:pPr>
            <a:r>
              <a:rPr lang="en-GB"/>
              <a:t>It should be self-contained to be understood!</a:t>
            </a:r>
            <a:endParaRPr/>
          </a:p>
          <a:p>
            <a:pPr marL="914400" lvl="1" indent="-317500" algn="l" rtl="0">
              <a:lnSpc>
                <a:spcPct val="115000"/>
              </a:lnSpc>
              <a:spcBef>
                <a:spcPts val="0"/>
              </a:spcBef>
              <a:spcAft>
                <a:spcPts val="0"/>
              </a:spcAft>
              <a:buSzPts val="1400"/>
              <a:buChar char="○"/>
            </a:pPr>
            <a:r>
              <a:rPr lang="en-GB"/>
              <a:t>Figures and tables should be explained</a:t>
            </a:r>
            <a:endParaRPr/>
          </a:p>
          <a:p>
            <a:pPr marL="914400" lvl="1" indent="-317500" algn="l" rtl="0">
              <a:lnSpc>
                <a:spcPct val="115000"/>
              </a:lnSpc>
              <a:spcBef>
                <a:spcPts val="0"/>
              </a:spcBef>
              <a:spcAft>
                <a:spcPts val="0"/>
              </a:spcAft>
              <a:buSzPts val="1400"/>
              <a:buChar char="○"/>
            </a:pPr>
            <a:r>
              <a:rPr lang="en-GB"/>
              <a:t>Formulas and equations should be self-contained</a:t>
            </a:r>
            <a:endParaRPr/>
          </a:p>
          <a:p>
            <a:pPr marL="914400" lvl="0" indent="0" algn="l" rtl="0">
              <a:lnSpc>
                <a:spcPct val="115000"/>
              </a:lnSpc>
              <a:spcBef>
                <a:spcPts val="1200"/>
              </a:spcBef>
              <a:spcAft>
                <a:spcPts val="1200"/>
              </a:spcAft>
              <a:buSzPts val="1800"/>
              <a:buNone/>
            </a:pPr>
            <a:endParaRPr/>
          </a:p>
        </p:txBody>
      </p:sp>
      <p:pic>
        <p:nvPicPr>
          <p:cNvPr id="1090" name="Google Shape;1090;g27a0baa5476_0_87"/>
          <p:cNvPicPr preferRelativeResize="0"/>
          <p:nvPr/>
        </p:nvPicPr>
        <p:blipFill rotWithShape="1">
          <a:blip r:embed="rId3">
            <a:alphaModFix/>
          </a:blip>
          <a:srcRect/>
          <a:stretch/>
        </p:blipFill>
        <p:spPr>
          <a:xfrm>
            <a:off x="6614625" y="2776227"/>
            <a:ext cx="1382000" cy="1645524"/>
          </a:xfrm>
          <a:prstGeom prst="rect">
            <a:avLst/>
          </a:prstGeom>
          <a:noFill/>
          <a:ln>
            <a:noFill/>
          </a:ln>
        </p:spPr>
      </p:pic>
      <p:sp>
        <p:nvSpPr>
          <p:cNvPr id="2" name="Slide Number Placeholder 1">
            <a:extLst>
              <a:ext uri="{FF2B5EF4-FFF2-40B4-BE49-F238E27FC236}">
                <a16:creationId xmlns:a16="http://schemas.microsoft.com/office/drawing/2014/main" id="{977156D0-9585-BF1E-1095-A07B931BC6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105</a:t>
            </a:fld>
            <a:endParaRPr lang="en-GB"/>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g27a0baa5476_0_8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Blogs are not papers</a:t>
            </a:r>
            <a:endParaRPr/>
          </a:p>
        </p:txBody>
      </p:sp>
      <p:sp>
        <p:nvSpPr>
          <p:cNvPr id="1096" name="Google Shape;1096;g27a0baa5476_0_8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GB" sz="1100">
                <a:solidFill>
                  <a:schemeClr val="dk1"/>
                </a:solidFill>
                <a:highlight>
                  <a:srgbClr val="FFFFFF"/>
                </a:highlight>
              </a:rPr>
              <a:t>					</a:t>
            </a:r>
            <a:endParaRPr sz="11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GB" sz="1100">
                <a:solidFill>
                  <a:schemeClr val="dk1"/>
                </a:solidFill>
                <a:highlight>
                  <a:srgbClr val="FFFFFF"/>
                </a:highlight>
              </a:rPr>
              <a:t>				</a:t>
            </a:r>
            <a:endParaRPr sz="1100">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GB" sz="1100">
                <a:solidFill>
                  <a:schemeClr val="dk1"/>
                </a:solidFill>
                <a:highlight>
                  <a:srgbClr val="FFFFFF"/>
                </a:highlight>
              </a:rPr>
              <a:t>			</a:t>
            </a:r>
            <a:endParaRPr sz="1100">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GB" sz="1100">
                <a:solidFill>
                  <a:schemeClr val="dk1"/>
                </a:solidFill>
              </a:rPr>
              <a:t>		</a:t>
            </a:r>
            <a:endParaRPr sz="1100">
              <a:solidFill>
                <a:schemeClr val="dk1"/>
              </a:solidFill>
            </a:endParaRPr>
          </a:p>
          <a:p>
            <a:pPr marL="0" lvl="0" indent="0" algn="l" rtl="0">
              <a:lnSpc>
                <a:spcPct val="115000"/>
              </a:lnSpc>
              <a:spcBef>
                <a:spcPts val="1200"/>
              </a:spcBef>
              <a:spcAft>
                <a:spcPts val="1200"/>
              </a:spcAft>
              <a:buSzPts val="1800"/>
              <a:buNone/>
            </a:pPr>
            <a:endParaRPr/>
          </a:p>
        </p:txBody>
      </p:sp>
      <p:graphicFrame>
        <p:nvGraphicFramePr>
          <p:cNvPr id="1098" name="Google Shape;1098;g27a0baa5476_0_81"/>
          <p:cNvGraphicFramePr/>
          <p:nvPr/>
        </p:nvGraphicFramePr>
        <p:xfrm>
          <a:off x="803300" y="1261225"/>
          <a:ext cx="7718500" cy="3013325"/>
        </p:xfrm>
        <a:graphic>
          <a:graphicData uri="http://schemas.openxmlformats.org/drawingml/2006/table">
            <a:tbl>
              <a:tblPr>
                <a:noFill/>
                <a:tableStyleId>{464DB4E6-5039-48B7-8569-C33F98B7CA79}</a:tableStyleId>
              </a:tblPr>
              <a:tblGrid>
                <a:gridCol w="3859250">
                  <a:extLst>
                    <a:ext uri="{9D8B030D-6E8A-4147-A177-3AD203B41FA5}">
                      <a16:colId xmlns:a16="http://schemas.microsoft.com/office/drawing/2014/main" val="20000"/>
                    </a:ext>
                  </a:extLst>
                </a:gridCol>
                <a:gridCol w="3859250">
                  <a:extLst>
                    <a:ext uri="{9D8B030D-6E8A-4147-A177-3AD203B41FA5}">
                      <a16:colId xmlns:a16="http://schemas.microsoft.com/office/drawing/2014/main" val="20001"/>
                    </a:ext>
                  </a:extLst>
                </a:gridCol>
              </a:tblGrid>
              <a:tr h="455500">
                <a:tc>
                  <a:txBody>
                    <a:bodyPr/>
                    <a:lstStyle/>
                    <a:p>
                      <a:pPr marL="0" marR="0" lvl="0" indent="0" algn="l" rtl="0">
                        <a:lnSpc>
                          <a:spcPct val="100000"/>
                        </a:lnSpc>
                        <a:spcBef>
                          <a:spcPts val="0"/>
                        </a:spcBef>
                        <a:spcAft>
                          <a:spcPts val="0"/>
                        </a:spcAft>
                        <a:buClr>
                          <a:srgbClr val="000000"/>
                        </a:buClr>
                        <a:buSzPts val="1600"/>
                        <a:buFont typeface="Arial"/>
                        <a:buNone/>
                      </a:pPr>
                      <a:r>
                        <a:rPr lang="en-GB" sz="1600" b="1" u="none" strike="noStrike" cap="none">
                          <a:solidFill>
                            <a:schemeClr val="accent1"/>
                          </a:solidFill>
                        </a:rPr>
                        <a:t>Paper</a:t>
                      </a:r>
                      <a:endParaRPr sz="1600" b="1" u="none" strike="noStrike" cap="none">
                        <a:solidFill>
                          <a:schemeClr val="accen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GB" sz="1600" b="1" u="none" strike="noStrike" cap="none">
                          <a:solidFill>
                            <a:srgbClr val="B45F06"/>
                          </a:solidFill>
                        </a:rPr>
                        <a:t>Blog post</a:t>
                      </a:r>
                      <a:endParaRPr sz="1600" b="1" u="none" strike="noStrike" cap="none">
                        <a:solidFill>
                          <a:srgbClr val="B45F06"/>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55500">
                <a:tc>
                  <a:txBody>
                    <a:bodyPr/>
                    <a:lstStyle/>
                    <a:p>
                      <a:pPr marL="0" marR="0" lvl="0" indent="0" algn="l" rtl="0">
                        <a:lnSpc>
                          <a:spcPct val="100000"/>
                        </a:lnSpc>
                        <a:spcBef>
                          <a:spcPts val="0"/>
                        </a:spcBef>
                        <a:spcAft>
                          <a:spcPts val="0"/>
                        </a:spcAft>
                        <a:buClr>
                          <a:srgbClr val="000000"/>
                        </a:buClr>
                        <a:buSzPts val="1600"/>
                        <a:buFont typeface="Arial"/>
                        <a:buNone/>
                      </a:pPr>
                      <a:r>
                        <a:rPr lang="en-GB" sz="1600" u="none" strike="noStrike" cap="none"/>
                        <a:t>Formal</a:t>
                      </a:r>
                      <a:endParaRPr sz="1600" u="none" strike="noStrike" cap="none"/>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GB" sz="1600" u="none" strike="noStrike" cap="none"/>
                        <a:t>Formal/Informal</a:t>
                      </a:r>
                      <a:endParaRPr sz="1600" u="none" strike="noStrike" cap="none"/>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700775">
                <a:tc>
                  <a:txBody>
                    <a:bodyPr/>
                    <a:lstStyle/>
                    <a:p>
                      <a:pPr marL="0" marR="0" lvl="0" indent="0" algn="l" rtl="0">
                        <a:lnSpc>
                          <a:spcPct val="100000"/>
                        </a:lnSpc>
                        <a:spcBef>
                          <a:spcPts val="0"/>
                        </a:spcBef>
                        <a:spcAft>
                          <a:spcPts val="0"/>
                        </a:spcAft>
                        <a:buClr>
                          <a:srgbClr val="000000"/>
                        </a:buClr>
                        <a:buSzPts val="1600"/>
                        <a:buFont typeface="Arial"/>
                        <a:buNone/>
                      </a:pPr>
                      <a:r>
                        <a:rPr lang="en-GB" sz="1600" u="none" strike="noStrike" cap="none"/>
                        <a:t>Sell your idea</a:t>
                      </a:r>
                      <a:endParaRPr sz="1600" u="none" strike="noStrike" cap="none"/>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GB" sz="1600" u="none" strike="noStrike" cap="none"/>
                        <a:t>Tease your idea so the readers read  your paper</a:t>
                      </a:r>
                      <a:endParaRPr sz="1600" u="none" strike="noStrike" cap="none"/>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700775">
                <a:tc>
                  <a:txBody>
                    <a:bodyPr/>
                    <a:lstStyle/>
                    <a:p>
                      <a:pPr marL="0" marR="0" lvl="0" indent="0" algn="l" rtl="0">
                        <a:lnSpc>
                          <a:spcPct val="100000"/>
                        </a:lnSpc>
                        <a:spcBef>
                          <a:spcPts val="0"/>
                        </a:spcBef>
                        <a:spcAft>
                          <a:spcPts val="0"/>
                        </a:spcAft>
                        <a:buClr>
                          <a:srgbClr val="000000"/>
                        </a:buClr>
                        <a:buSzPts val="1600"/>
                        <a:buFont typeface="Arial"/>
                        <a:buNone/>
                      </a:pPr>
                      <a:r>
                        <a:rPr lang="en-GB" sz="1600" u="none" strike="noStrike" cap="none"/>
                        <a:t>Audience: Reviewers, Researchers</a:t>
                      </a:r>
                      <a:endParaRPr sz="1600" u="none" strike="noStrike" cap="none"/>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GB" sz="1600" u="none" strike="noStrike" cap="none"/>
                        <a:t>Audience: General public, Researchers who want the gist of your work</a:t>
                      </a:r>
                      <a:endParaRPr sz="1600" u="none" strike="noStrike" cap="none"/>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700775">
                <a:tc>
                  <a:txBody>
                    <a:bodyPr/>
                    <a:lstStyle/>
                    <a:p>
                      <a:pPr marL="0" marR="0" lvl="0" indent="0" algn="l" rtl="0">
                        <a:lnSpc>
                          <a:spcPct val="100000"/>
                        </a:lnSpc>
                        <a:spcBef>
                          <a:spcPts val="0"/>
                        </a:spcBef>
                        <a:spcAft>
                          <a:spcPts val="0"/>
                        </a:spcAft>
                        <a:buClr>
                          <a:srgbClr val="000000"/>
                        </a:buClr>
                        <a:buSzPts val="1600"/>
                        <a:buFont typeface="Arial"/>
                        <a:buNone/>
                      </a:pPr>
                      <a:r>
                        <a:rPr lang="en-GB" sz="1600" u="none" strike="noStrike" cap="none"/>
                        <a:t>All details are needed</a:t>
                      </a:r>
                      <a:endParaRPr sz="1600" u="none" strike="noStrike" cap="none"/>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600"/>
                        <a:buFont typeface="Arial"/>
                        <a:buNone/>
                      </a:pPr>
                      <a:r>
                        <a:rPr lang="en-GB" sz="1600" u="none" strike="noStrike" cap="none"/>
                        <a:t>No need to provide all the details (e.g., equations can be skipped)</a:t>
                      </a:r>
                      <a:endParaRPr sz="1600" u="none" strike="noStrike" cap="none"/>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099" name="Google Shape;1099;g27a0baa5476_0_81"/>
          <p:cNvSpPr txBox="1"/>
          <p:nvPr/>
        </p:nvSpPr>
        <p:spPr>
          <a:xfrm>
            <a:off x="656682" y="4452779"/>
            <a:ext cx="5649000" cy="2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dirty="0">
                <a:solidFill>
                  <a:schemeClr val="dk2"/>
                </a:solidFill>
                <a:latin typeface="Arial"/>
                <a:ea typeface="Arial"/>
                <a:cs typeface="Arial"/>
                <a:sym typeface="Arial"/>
              </a:rPr>
              <a:t>Adopted from Carolin Lawrence’s slides on Scientific Writing for Blog Posts</a:t>
            </a:r>
            <a:endParaRPr sz="1000" b="0" i="0" u="none" strike="noStrike" cap="none" dirty="0">
              <a:solidFill>
                <a:schemeClr val="dk2"/>
              </a:solidFill>
              <a:latin typeface="Arial"/>
              <a:ea typeface="Arial"/>
              <a:cs typeface="Arial"/>
              <a:sym typeface="Arial"/>
            </a:endParaRPr>
          </a:p>
        </p:txBody>
      </p:sp>
      <p:sp>
        <p:nvSpPr>
          <p:cNvPr id="1100" name="Google Shape;1100;g27a0baa5476_0_81"/>
          <p:cNvSpPr txBox="1"/>
          <p:nvPr/>
        </p:nvSpPr>
        <p:spPr>
          <a:xfrm>
            <a:off x="3761000" y="4786725"/>
            <a:ext cx="4281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6813CE85-67D6-43DC-9109-ED1685B9B3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106</a:t>
            </a:fld>
            <a:endParaRPr lang="en-GB"/>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pic>
        <p:nvPicPr>
          <p:cNvPr id="1106" name="Google Shape;1106;g27a0baa5476_0_172"/>
          <p:cNvPicPr preferRelativeResize="0"/>
          <p:nvPr/>
        </p:nvPicPr>
        <p:blipFill rotWithShape="1">
          <a:blip r:embed="rId3">
            <a:alphaModFix/>
          </a:blip>
          <a:srcRect/>
          <a:stretch/>
        </p:blipFill>
        <p:spPr>
          <a:xfrm>
            <a:off x="1160889" y="889875"/>
            <a:ext cx="7116887" cy="3658271"/>
          </a:xfrm>
          <a:prstGeom prst="rect">
            <a:avLst/>
          </a:prstGeom>
          <a:noFill/>
          <a:ln>
            <a:noFill/>
          </a:ln>
        </p:spPr>
      </p:pic>
      <p:sp>
        <p:nvSpPr>
          <p:cNvPr id="1107" name="Google Shape;1107;g27a0baa5476_0_172"/>
          <p:cNvSpPr txBox="1"/>
          <p:nvPr/>
        </p:nvSpPr>
        <p:spPr>
          <a:xfrm>
            <a:off x="866225" y="306550"/>
            <a:ext cx="2780100" cy="45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GB" sz="2000" b="0" i="0" u="none" strike="noStrike" cap="none">
                <a:solidFill>
                  <a:srgbClr val="00A9CE"/>
                </a:solidFill>
                <a:latin typeface="Arial"/>
                <a:ea typeface="Arial"/>
                <a:cs typeface="Arial"/>
                <a:sym typeface="Arial"/>
              </a:rPr>
              <a:t>Results</a:t>
            </a:r>
            <a:endParaRPr sz="2000" b="0" i="0" u="none" strike="noStrike" cap="none">
              <a:solidFill>
                <a:srgbClr val="00A9CE"/>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B14C3FF3-1F15-5A72-A657-436A54251E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107</a:t>
            </a:fld>
            <a:endParaRPr lang="en-GB"/>
          </a:p>
        </p:txBody>
      </p:sp>
      <p:sp>
        <p:nvSpPr>
          <p:cNvPr id="3" name="TextBox 2">
            <a:extLst>
              <a:ext uri="{FF2B5EF4-FFF2-40B4-BE49-F238E27FC236}">
                <a16:creationId xmlns:a16="http://schemas.microsoft.com/office/drawing/2014/main" id="{66BF7EC1-F94D-97EF-A60C-37B6CBC05C38}"/>
              </a:ext>
            </a:extLst>
          </p:cNvPr>
          <p:cNvSpPr txBox="1"/>
          <p:nvPr/>
        </p:nvSpPr>
        <p:spPr>
          <a:xfrm>
            <a:off x="1359674" y="4446139"/>
            <a:ext cx="5844208" cy="230832"/>
          </a:xfrm>
          <a:prstGeom prst="rect">
            <a:avLst/>
          </a:prstGeom>
          <a:noFill/>
        </p:spPr>
        <p:txBody>
          <a:bodyPr wrap="square" rtlCol="0">
            <a:spAutoFit/>
          </a:bodyPr>
          <a:lstStyle/>
          <a:p>
            <a:r>
              <a:rPr lang="en-US" sz="900" dirty="0" err="1">
                <a:solidFill>
                  <a:srgbClr val="00B0F0"/>
                </a:solidFill>
              </a:rPr>
              <a:t>Rybinski</a:t>
            </a:r>
            <a:r>
              <a:rPr lang="en-US" sz="900" dirty="0">
                <a:solidFill>
                  <a:srgbClr val="00B0F0"/>
                </a:solidFill>
              </a:rPr>
              <a:t> et al. Learning to Match Patients to Clinical Trials Using Large Language Models. 2024</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pic>
        <p:nvPicPr>
          <p:cNvPr id="1113" name="Google Shape;1113;g27a0baa5476_0_186"/>
          <p:cNvPicPr preferRelativeResize="0"/>
          <p:nvPr/>
        </p:nvPicPr>
        <p:blipFill rotWithShape="1">
          <a:blip r:embed="rId3">
            <a:alphaModFix/>
          </a:blip>
          <a:srcRect/>
          <a:stretch/>
        </p:blipFill>
        <p:spPr>
          <a:xfrm>
            <a:off x="1009816" y="203350"/>
            <a:ext cx="7322946" cy="4535627"/>
          </a:xfrm>
          <a:prstGeom prst="rect">
            <a:avLst/>
          </a:prstGeom>
          <a:noFill/>
          <a:ln>
            <a:noFill/>
          </a:ln>
        </p:spPr>
      </p:pic>
      <p:sp>
        <p:nvSpPr>
          <p:cNvPr id="2" name="Slide Number Placeholder 1">
            <a:extLst>
              <a:ext uri="{FF2B5EF4-FFF2-40B4-BE49-F238E27FC236}">
                <a16:creationId xmlns:a16="http://schemas.microsoft.com/office/drawing/2014/main" id="{5A72C34C-A10E-8A37-5F48-DCA31D96BF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108</a:t>
            </a:fld>
            <a:endParaRPr lang="en-GB"/>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g27a0baa5476_0_17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What if we replace the table with this?</a:t>
            </a:r>
            <a:endParaRPr/>
          </a:p>
        </p:txBody>
      </p:sp>
      <p:sp>
        <p:nvSpPr>
          <p:cNvPr id="1119" name="Google Shape;1119;g27a0baa5476_0_178"/>
          <p:cNvSpPr txBox="1">
            <a:spLocks noGrp="1"/>
          </p:cNvSpPr>
          <p:nvPr>
            <p:ph type="body" idx="1"/>
          </p:nvPr>
        </p:nvSpPr>
        <p:spPr>
          <a:xfrm>
            <a:off x="311700" y="1310825"/>
            <a:ext cx="8520600" cy="3258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GB" sz="2000"/>
              <a:t>“We attain the best results with systems that leverage re-ranking with a trained LLM, which highlights the effectiveness of the proposed strategy to use the model's graded output directly in a re-ranking process via rank fusion.”</a:t>
            </a:r>
            <a:endParaRPr sz="2000"/>
          </a:p>
          <a:p>
            <a:pPr marL="0" lvl="0" indent="0" algn="l" rtl="0">
              <a:lnSpc>
                <a:spcPct val="115000"/>
              </a:lnSpc>
              <a:spcBef>
                <a:spcPts val="1200"/>
              </a:spcBef>
              <a:spcAft>
                <a:spcPts val="1200"/>
              </a:spcAft>
              <a:buSzPts val="1800"/>
              <a:buNone/>
            </a:pPr>
            <a:r>
              <a:rPr lang="en-GB" sz="1400">
                <a:solidFill>
                  <a:srgbClr val="00A9CE"/>
                </a:solidFill>
              </a:rPr>
              <a:t>More details at: DOI/URL.</a:t>
            </a:r>
            <a:endParaRPr sz="1400">
              <a:solidFill>
                <a:srgbClr val="00A9CE"/>
              </a:solidFill>
            </a:endParaRPr>
          </a:p>
        </p:txBody>
      </p:sp>
      <p:sp>
        <p:nvSpPr>
          <p:cNvPr id="2" name="Slide Number Placeholder 1">
            <a:extLst>
              <a:ext uri="{FF2B5EF4-FFF2-40B4-BE49-F238E27FC236}">
                <a16:creationId xmlns:a16="http://schemas.microsoft.com/office/drawing/2014/main" id="{BDB42020-4345-D511-5042-5CCCB179A3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109</a:t>
            </a:fld>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2f021208828_1_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Advice </a:t>
            </a:r>
            <a:endParaRPr/>
          </a:p>
        </p:txBody>
      </p:sp>
      <p:sp>
        <p:nvSpPr>
          <p:cNvPr id="144" name="Google Shape;144;g2f021208828_1_21"/>
          <p:cNvSpPr txBox="1">
            <a:spLocks noGrp="1"/>
          </p:cNvSpPr>
          <p:nvPr>
            <p:ph type="body" idx="1"/>
          </p:nvPr>
        </p:nvSpPr>
        <p:spPr>
          <a:xfrm>
            <a:off x="464100" y="13048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SzPts val="1800"/>
              <a:buChar char="●"/>
            </a:pPr>
            <a:r>
              <a:rPr lang="en-GB"/>
              <a:t>Don’t wait: Write</a:t>
            </a:r>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Identify your key idea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Tell a story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Highlight your contributions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Related Work: Later</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Put your readers first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Listen to your readers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Language and Style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Use of GenAI</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Paper Types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Other Advice! </a:t>
            </a:r>
            <a:endParaRPr>
              <a:solidFill>
                <a:schemeClr val="lt2"/>
              </a:solidFill>
            </a:endParaRPr>
          </a:p>
        </p:txBody>
      </p:sp>
      <p:sp>
        <p:nvSpPr>
          <p:cNvPr id="145" name="Google Shape;145;g2f021208828_1_21"/>
          <p:cNvSpPr txBox="1"/>
          <p:nvPr/>
        </p:nvSpPr>
        <p:spPr>
          <a:xfrm>
            <a:off x="5196875" y="2622925"/>
            <a:ext cx="3567300" cy="205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b="1">
                <a:solidFill>
                  <a:schemeClr val="dk2"/>
                </a:solidFill>
              </a:rPr>
              <a:t>Acknowledgments </a:t>
            </a:r>
            <a:endParaRPr sz="1800" b="1">
              <a:solidFill>
                <a:schemeClr val="dk2"/>
              </a:solidFill>
            </a:endParaRPr>
          </a:p>
          <a:p>
            <a:pPr marL="0" lvl="0" indent="0" algn="l" rtl="0">
              <a:lnSpc>
                <a:spcPct val="115000"/>
              </a:lnSpc>
              <a:spcBef>
                <a:spcPts val="0"/>
              </a:spcBef>
              <a:spcAft>
                <a:spcPts val="0"/>
              </a:spcAft>
              <a:buNone/>
            </a:pPr>
            <a:endParaRPr sz="1800">
              <a:solidFill>
                <a:schemeClr val="dk2"/>
              </a:solidFill>
            </a:endParaRPr>
          </a:p>
          <a:p>
            <a:pPr marL="0" lvl="0" indent="0" algn="l" rtl="0">
              <a:lnSpc>
                <a:spcPct val="115000"/>
              </a:lnSpc>
              <a:spcBef>
                <a:spcPts val="0"/>
              </a:spcBef>
              <a:spcAft>
                <a:spcPts val="0"/>
              </a:spcAft>
              <a:buNone/>
            </a:pPr>
            <a:r>
              <a:rPr lang="en-GB" sz="1800">
                <a:solidFill>
                  <a:schemeClr val="dk2"/>
                </a:solidFill>
              </a:rPr>
              <a:t>Throughout this part, some slides are adapted from Dr Simon Peyton Jones and Prof Guilin Qi; we are thankful to them.</a:t>
            </a:r>
            <a:endParaRPr sz="1800">
              <a:solidFill>
                <a:schemeClr val="dk2"/>
              </a:solidFill>
            </a:endParaRPr>
          </a:p>
        </p:txBody>
      </p:sp>
      <p:sp>
        <p:nvSpPr>
          <p:cNvPr id="2" name="Slide Number Placeholder 1">
            <a:extLst>
              <a:ext uri="{FF2B5EF4-FFF2-40B4-BE49-F238E27FC236}">
                <a16:creationId xmlns:a16="http://schemas.microsoft.com/office/drawing/2014/main" id="{3F72B2D7-2E82-00B8-99F2-C177FB17409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g27a0baa5476_0_19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Your audience defines the details needed!</a:t>
            </a:r>
            <a:endParaRPr/>
          </a:p>
        </p:txBody>
      </p:sp>
      <p:sp>
        <p:nvSpPr>
          <p:cNvPr id="1127" name="Google Shape;1127;g27a0baa5476_0_194"/>
          <p:cNvSpPr txBox="1"/>
          <p:nvPr/>
        </p:nvSpPr>
        <p:spPr>
          <a:xfrm>
            <a:off x="423975" y="4468682"/>
            <a:ext cx="5649000" cy="2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2"/>
                </a:solidFill>
                <a:latin typeface="Arial"/>
                <a:ea typeface="Arial"/>
                <a:cs typeface="Arial"/>
                <a:sym typeface="Arial"/>
              </a:rPr>
              <a:t>Adopted from Carolin Lawrence and Barbara Plank slides on Scientific Writing for Blog Posts</a:t>
            </a:r>
            <a:endParaRPr sz="1000" b="0" i="0" u="none" strike="noStrike" cap="none">
              <a:solidFill>
                <a:schemeClr val="dk2"/>
              </a:solidFill>
              <a:latin typeface="Arial"/>
              <a:ea typeface="Arial"/>
              <a:cs typeface="Arial"/>
              <a:sym typeface="Arial"/>
            </a:endParaRPr>
          </a:p>
        </p:txBody>
      </p:sp>
      <p:graphicFrame>
        <p:nvGraphicFramePr>
          <p:cNvPr id="1128" name="Google Shape;1128;g27a0baa5476_0_194"/>
          <p:cNvGraphicFramePr/>
          <p:nvPr>
            <p:extLst>
              <p:ext uri="{D42A27DB-BD31-4B8C-83A1-F6EECF244321}">
                <p14:modId xmlns:p14="http://schemas.microsoft.com/office/powerpoint/2010/main" val="4041646661"/>
              </p:ext>
            </p:extLst>
          </p:nvPr>
        </p:nvGraphicFramePr>
        <p:xfrm>
          <a:off x="423975" y="1101475"/>
          <a:ext cx="8048475" cy="3434976"/>
        </p:xfrm>
        <a:graphic>
          <a:graphicData uri="http://schemas.openxmlformats.org/drawingml/2006/table">
            <a:tbl>
              <a:tblPr>
                <a:noFill/>
                <a:tableStyleId>{464DB4E6-5039-48B7-8569-C33F98B7CA79}</a:tableStyleId>
              </a:tblPr>
              <a:tblGrid>
                <a:gridCol w="2319225">
                  <a:extLst>
                    <a:ext uri="{9D8B030D-6E8A-4147-A177-3AD203B41FA5}">
                      <a16:colId xmlns:a16="http://schemas.microsoft.com/office/drawing/2014/main" val="20000"/>
                    </a:ext>
                  </a:extLst>
                </a:gridCol>
                <a:gridCol w="2422725">
                  <a:extLst>
                    <a:ext uri="{9D8B030D-6E8A-4147-A177-3AD203B41FA5}">
                      <a16:colId xmlns:a16="http://schemas.microsoft.com/office/drawing/2014/main" val="20001"/>
                    </a:ext>
                  </a:extLst>
                </a:gridCol>
                <a:gridCol w="3306525">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800"/>
                        <a:buFont typeface="Arial"/>
                        <a:buNone/>
                      </a:pPr>
                      <a:r>
                        <a:rPr lang="en-GB" sz="1800" b="1" u="none" strike="noStrike" cap="none">
                          <a:solidFill>
                            <a:srgbClr val="00A9CE"/>
                          </a:solidFill>
                        </a:rPr>
                        <a:t>General Audience</a:t>
                      </a:r>
                      <a:endParaRPr sz="1800" b="1" u="none" strike="noStrike" cap="none">
                        <a:solidFill>
                          <a:srgbClr val="00A9CE"/>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GB" sz="1800" b="1" u="none" strike="noStrike" cap="none">
                          <a:solidFill>
                            <a:srgbClr val="00A9CE"/>
                          </a:solidFill>
                        </a:rPr>
                        <a:t>ML/NLP Researcher</a:t>
                      </a:r>
                      <a:endParaRPr sz="1800" b="1" u="none" strike="noStrike" cap="none">
                        <a:solidFill>
                          <a:srgbClr val="00A9CE"/>
                        </a:solidFill>
                      </a:endParaRPr>
                    </a:p>
                  </a:txBody>
                  <a:tcPr marL="91425" marR="91425" marT="91425" marB="91425"/>
                </a:tc>
                <a:tc>
                  <a:txBody>
                    <a:bodyPr/>
                    <a:lstStyle/>
                    <a:p>
                      <a:pPr marL="0" marR="0" lvl="0" indent="0" algn="l" rtl="0">
                        <a:lnSpc>
                          <a:spcPct val="115000"/>
                        </a:lnSpc>
                        <a:spcBef>
                          <a:spcPts val="0"/>
                        </a:spcBef>
                        <a:spcAft>
                          <a:spcPts val="0"/>
                        </a:spcAft>
                        <a:buClr>
                          <a:srgbClr val="000000"/>
                        </a:buClr>
                        <a:buSzPts val="1800"/>
                        <a:buFont typeface="Arial"/>
                        <a:buNone/>
                      </a:pPr>
                      <a:r>
                        <a:rPr lang="en-GB" sz="1800" b="1" u="none" strike="noStrike" cap="none">
                          <a:solidFill>
                            <a:srgbClr val="00A9CE"/>
                          </a:solidFill>
                        </a:rPr>
                        <a:t>Fellow researcher or someone in your exact field</a:t>
                      </a:r>
                      <a:endParaRPr sz="1800" b="1" u="none" strike="noStrike" cap="none">
                        <a:solidFill>
                          <a:srgbClr val="00A9CE"/>
                        </a:solidFill>
                      </a:endParaRPr>
                    </a:p>
                    <a:p>
                      <a:pPr marL="0" marR="0" lvl="0" indent="0" algn="l" rtl="0">
                        <a:lnSpc>
                          <a:spcPct val="100000"/>
                        </a:lnSpc>
                        <a:spcBef>
                          <a:spcPts val="1200"/>
                        </a:spcBef>
                        <a:spcAft>
                          <a:spcPts val="0"/>
                        </a:spcAft>
                        <a:buClr>
                          <a:srgbClr val="000000"/>
                        </a:buClr>
                        <a:buSzPts val="1400"/>
                        <a:buFont typeface="Arial"/>
                        <a:buNone/>
                      </a:pPr>
                      <a:endParaRPr sz="1400" b="1" u="none" strike="noStrike" cap="none">
                        <a:solidFill>
                          <a:srgbClr val="00A9CE"/>
                        </a:solidFill>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Needs minimal details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Some details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Most details</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Goal is to know why this is important and maybe challenges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What’s that new trend or method in the field</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Details of a related literature they need to know </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Spend more on introduction and an  understandable take-away message</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Some introduction, some details of methods and what they can take to other fields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dirty="0"/>
                        <a:t>Least introductions, methods and results explained and why or how this will advance the field</a:t>
                      </a:r>
                      <a:endParaRPr sz="1400" u="none" strike="noStrike" cap="none" dirty="0"/>
                    </a:p>
                  </a:txBody>
                  <a:tcPr marL="91425" marR="91425" marT="91425" marB="91425"/>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D42C9AB3-70D3-98D7-B09B-C7A0CEE222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110</a:t>
            </a:fld>
            <a:endParaRPr lang="en-GB"/>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g2edfea4b415_2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LinkedIn</a:t>
            </a:r>
            <a:endParaRPr/>
          </a:p>
        </p:txBody>
      </p:sp>
      <p:sp>
        <p:nvSpPr>
          <p:cNvPr id="1134" name="Google Shape;1134;g2edfea4b415_2_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61950" algn="l" rtl="0">
              <a:lnSpc>
                <a:spcPct val="115000"/>
              </a:lnSpc>
              <a:spcBef>
                <a:spcPts val="0"/>
              </a:spcBef>
              <a:spcAft>
                <a:spcPts val="0"/>
              </a:spcAft>
              <a:buSzPts val="2100"/>
              <a:buChar char="●"/>
            </a:pPr>
            <a:r>
              <a:rPr lang="en-GB" sz="2100"/>
              <a:t>Professional posts </a:t>
            </a:r>
            <a:endParaRPr sz="2100"/>
          </a:p>
          <a:p>
            <a:pPr marL="914400" lvl="1" indent="-336550" algn="l" rtl="0">
              <a:lnSpc>
                <a:spcPct val="115000"/>
              </a:lnSpc>
              <a:spcBef>
                <a:spcPts val="0"/>
              </a:spcBef>
              <a:spcAft>
                <a:spcPts val="0"/>
              </a:spcAft>
              <a:buSzPts val="1700"/>
              <a:buChar char="○"/>
            </a:pPr>
            <a:r>
              <a:rPr lang="en-GB" sz="1700"/>
              <a:t>Create an image of you and your work</a:t>
            </a:r>
            <a:endParaRPr sz="1700"/>
          </a:p>
          <a:p>
            <a:pPr marL="914400" lvl="1" indent="-336550" algn="l" rtl="0">
              <a:lnSpc>
                <a:spcPct val="115000"/>
              </a:lnSpc>
              <a:spcBef>
                <a:spcPts val="0"/>
              </a:spcBef>
              <a:spcAft>
                <a:spcPts val="0"/>
              </a:spcAft>
              <a:buSzPts val="1700"/>
              <a:buChar char="○"/>
            </a:pPr>
            <a:r>
              <a:rPr lang="en-GB" sz="1700"/>
              <a:t>Let others know that you are looking for new opportunities </a:t>
            </a:r>
            <a:endParaRPr sz="1700"/>
          </a:p>
          <a:p>
            <a:pPr marL="457200" lvl="0" indent="-361950" algn="l" rtl="0">
              <a:lnSpc>
                <a:spcPct val="115000"/>
              </a:lnSpc>
              <a:spcBef>
                <a:spcPts val="0"/>
              </a:spcBef>
              <a:spcAft>
                <a:spcPts val="0"/>
              </a:spcAft>
              <a:buSzPts val="2100"/>
              <a:buChar char="●"/>
            </a:pPr>
            <a:r>
              <a:rPr lang="en-GB" sz="2100"/>
              <a:t>Announcements</a:t>
            </a:r>
            <a:endParaRPr sz="2100"/>
          </a:p>
          <a:p>
            <a:pPr marL="914400" lvl="1" indent="-336550" algn="l" rtl="0">
              <a:lnSpc>
                <a:spcPct val="115000"/>
              </a:lnSpc>
              <a:spcBef>
                <a:spcPts val="0"/>
              </a:spcBef>
              <a:spcAft>
                <a:spcPts val="0"/>
              </a:spcAft>
              <a:buSzPts val="1700"/>
              <a:buChar char="○"/>
            </a:pPr>
            <a:r>
              <a:rPr lang="en-GB" sz="1700"/>
              <a:t>Events that you may be organising (e.g., workshops)</a:t>
            </a:r>
            <a:endParaRPr sz="1700"/>
          </a:p>
          <a:p>
            <a:pPr marL="914400" lvl="1" indent="-336550" algn="l" rtl="0">
              <a:lnSpc>
                <a:spcPct val="115000"/>
              </a:lnSpc>
              <a:spcBef>
                <a:spcPts val="0"/>
              </a:spcBef>
              <a:spcAft>
                <a:spcPts val="0"/>
              </a:spcAft>
              <a:buSzPts val="1700"/>
              <a:buChar char="○"/>
            </a:pPr>
            <a:r>
              <a:rPr lang="en-GB" sz="1700"/>
              <a:t>Recent publication or talk</a:t>
            </a:r>
            <a:endParaRPr sz="1700"/>
          </a:p>
          <a:p>
            <a:pPr marL="914400" lvl="1" indent="-336550" algn="l" rtl="0">
              <a:lnSpc>
                <a:spcPct val="115000"/>
              </a:lnSpc>
              <a:spcBef>
                <a:spcPts val="0"/>
              </a:spcBef>
              <a:spcAft>
                <a:spcPts val="0"/>
              </a:spcAft>
              <a:buSzPts val="1700"/>
              <a:buChar char="○"/>
            </a:pPr>
            <a:r>
              <a:rPr lang="en-GB" sz="1700"/>
              <a:t>Significant milestones or achievements</a:t>
            </a:r>
            <a:endParaRPr sz="1700"/>
          </a:p>
          <a:p>
            <a:pPr marL="457200" lvl="0" indent="0" algn="l" rtl="0">
              <a:lnSpc>
                <a:spcPct val="115000"/>
              </a:lnSpc>
              <a:spcBef>
                <a:spcPts val="1200"/>
              </a:spcBef>
              <a:spcAft>
                <a:spcPts val="1200"/>
              </a:spcAft>
              <a:buSzPts val="1800"/>
              <a:buNone/>
            </a:pPr>
            <a:endParaRPr/>
          </a:p>
        </p:txBody>
      </p:sp>
      <p:pic>
        <p:nvPicPr>
          <p:cNvPr id="1136" name="Google Shape;1136;g2edfea4b415_2_0" title="File:LinkedIn icon circle.svg - Wikimedia Commons"/>
          <p:cNvPicPr preferRelativeResize="0"/>
          <p:nvPr/>
        </p:nvPicPr>
        <p:blipFill rotWithShape="1">
          <a:blip r:embed="rId3">
            <a:alphaModFix/>
          </a:blip>
          <a:srcRect/>
          <a:stretch/>
        </p:blipFill>
        <p:spPr>
          <a:xfrm>
            <a:off x="7798975" y="300775"/>
            <a:ext cx="1033325" cy="1033325"/>
          </a:xfrm>
          <a:prstGeom prst="rect">
            <a:avLst/>
          </a:prstGeom>
          <a:noFill/>
          <a:ln>
            <a:noFill/>
          </a:ln>
        </p:spPr>
      </p:pic>
      <p:pic>
        <p:nvPicPr>
          <p:cNvPr id="1137" name="Google Shape;1137;g2edfea4b415_2_0"/>
          <p:cNvPicPr preferRelativeResize="0"/>
          <p:nvPr/>
        </p:nvPicPr>
        <p:blipFill rotWithShape="1">
          <a:blip r:embed="rId4">
            <a:alphaModFix/>
          </a:blip>
          <a:srcRect/>
          <a:stretch/>
        </p:blipFill>
        <p:spPr>
          <a:xfrm>
            <a:off x="6654625" y="300763"/>
            <a:ext cx="1144354" cy="1151125"/>
          </a:xfrm>
          <a:prstGeom prst="rect">
            <a:avLst/>
          </a:prstGeom>
          <a:noFill/>
          <a:ln>
            <a:noFill/>
          </a:ln>
        </p:spPr>
      </p:pic>
      <p:sp>
        <p:nvSpPr>
          <p:cNvPr id="2" name="Slide Number Placeholder 1">
            <a:extLst>
              <a:ext uri="{FF2B5EF4-FFF2-40B4-BE49-F238E27FC236}">
                <a16:creationId xmlns:a16="http://schemas.microsoft.com/office/drawing/2014/main" id="{07BBD3D7-33D4-A2A6-A291-C583A829E2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111</a:t>
            </a:fld>
            <a:endParaRPr lang="en-GB"/>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pic>
        <p:nvPicPr>
          <p:cNvPr id="1143" name="Google Shape;1143;g27a0baa5476_0_20"/>
          <p:cNvPicPr preferRelativeResize="0"/>
          <p:nvPr/>
        </p:nvPicPr>
        <p:blipFill rotWithShape="1">
          <a:blip r:embed="rId3">
            <a:alphaModFix/>
          </a:blip>
          <a:srcRect/>
          <a:stretch/>
        </p:blipFill>
        <p:spPr>
          <a:xfrm>
            <a:off x="395075" y="324500"/>
            <a:ext cx="3667874" cy="3882082"/>
          </a:xfrm>
          <a:prstGeom prst="rect">
            <a:avLst/>
          </a:prstGeom>
          <a:noFill/>
          <a:ln>
            <a:noFill/>
          </a:ln>
        </p:spPr>
      </p:pic>
      <p:pic>
        <p:nvPicPr>
          <p:cNvPr id="1144" name="Google Shape;1144;g27a0baa5476_0_20"/>
          <p:cNvPicPr preferRelativeResize="0"/>
          <p:nvPr/>
        </p:nvPicPr>
        <p:blipFill rotWithShape="1">
          <a:blip r:embed="rId4">
            <a:alphaModFix/>
          </a:blip>
          <a:srcRect/>
          <a:stretch/>
        </p:blipFill>
        <p:spPr>
          <a:xfrm>
            <a:off x="7999650" y="-29162"/>
            <a:ext cx="1144354" cy="1151125"/>
          </a:xfrm>
          <a:prstGeom prst="rect">
            <a:avLst/>
          </a:prstGeom>
          <a:noFill/>
          <a:ln>
            <a:noFill/>
          </a:ln>
        </p:spPr>
      </p:pic>
      <p:pic>
        <p:nvPicPr>
          <p:cNvPr id="1145" name="Google Shape;1145;g27a0baa5476_0_20"/>
          <p:cNvPicPr preferRelativeResize="0"/>
          <p:nvPr/>
        </p:nvPicPr>
        <p:blipFill rotWithShape="1">
          <a:blip r:embed="rId5">
            <a:alphaModFix/>
          </a:blip>
          <a:srcRect/>
          <a:stretch/>
        </p:blipFill>
        <p:spPr>
          <a:xfrm>
            <a:off x="4215350" y="366902"/>
            <a:ext cx="3667876" cy="3996497"/>
          </a:xfrm>
          <a:prstGeom prst="rect">
            <a:avLst/>
          </a:prstGeom>
          <a:noFill/>
          <a:ln>
            <a:noFill/>
          </a:ln>
        </p:spPr>
      </p:pic>
      <p:sp>
        <p:nvSpPr>
          <p:cNvPr id="1146" name="Google Shape;1146;g27a0baa5476_0_20"/>
          <p:cNvSpPr txBox="1"/>
          <p:nvPr/>
        </p:nvSpPr>
        <p:spPr>
          <a:xfrm>
            <a:off x="331812" y="4135817"/>
            <a:ext cx="3794400" cy="52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A9CE"/>
                </a:solidFill>
                <a:latin typeface="Arial"/>
                <a:ea typeface="Arial"/>
                <a:cs typeface="Arial"/>
                <a:sym typeface="Arial"/>
              </a:rPr>
              <a:t>Sharing a resource which can be useful for others in the NLP community</a:t>
            </a:r>
            <a:endParaRPr sz="1400" b="0" i="0" u="none" strike="noStrike" cap="none" dirty="0">
              <a:solidFill>
                <a:srgbClr val="00A9CE"/>
              </a:solidFill>
              <a:latin typeface="Arial"/>
              <a:ea typeface="Arial"/>
              <a:cs typeface="Arial"/>
              <a:sym typeface="Arial"/>
            </a:endParaRPr>
          </a:p>
        </p:txBody>
      </p:sp>
      <p:sp>
        <p:nvSpPr>
          <p:cNvPr id="1147" name="Google Shape;1147;g27a0baa5476_0_20"/>
          <p:cNvSpPr txBox="1"/>
          <p:nvPr/>
        </p:nvSpPr>
        <p:spPr>
          <a:xfrm>
            <a:off x="4349263" y="4329875"/>
            <a:ext cx="3794400" cy="52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00A9CE"/>
                </a:solidFill>
                <a:latin typeface="Arial"/>
                <a:ea typeface="Arial"/>
                <a:cs typeface="Arial"/>
                <a:sym typeface="Arial"/>
              </a:rPr>
              <a:t>An easy to follow explanation of an upcoming publication.</a:t>
            </a:r>
            <a:endParaRPr sz="1400" b="0" i="0" u="none" strike="noStrike" cap="none" dirty="0">
              <a:solidFill>
                <a:srgbClr val="00A9CE"/>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0D5E604E-C154-1519-DCE1-E732C29CBE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112</a:t>
            </a:fld>
            <a:endParaRPr lang="en-GB"/>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3" name="Google Shape;1153;g27a0baa5476_0_30"/>
          <p:cNvPicPr preferRelativeResize="0"/>
          <p:nvPr/>
        </p:nvPicPr>
        <p:blipFill rotWithShape="1">
          <a:blip r:embed="rId3">
            <a:alphaModFix/>
          </a:blip>
          <a:srcRect/>
          <a:stretch/>
        </p:blipFill>
        <p:spPr>
          <a:xfrm>
            <a:off x="781299" y="593250"/>
            <a:ext cx="5703399" cy="3736299"/>
          </a:xfrm>
          <a:prstGeom prst="rect">
            <a:avLst/>
          </a:prstGeom>
          <a:noFill/>
          <a:ln>
            <a:noFill/>
          </a:ln>
        </p:spPr>
      </p:pic>
      <p:pic>
        <p:nvPicPr>
          <p:cNvPr id="1154" name="Google Shape;1154;g27a0baa5476_0_30"/>
          <p:cNvPicPr preferRelativeResize="0"/>
          <p:nvPr/>
        </p:nvPicPr>
        <p:blipFill rotWithShape="1">
          <a:blip r:embed="rId4">
            <a:alphaModFix/>
          </a:blip>
          <a:srcRect/>
          <a:stretch/>
        </p:blipFill>
        <p:spPr>
          <a:xfrm>
            <a:off x="7999650" y="-12"/>
            <a:ext cx="1144354" cy="1151125"/>
          </a:xfrm>
          <a:prstGeom prst="rect">
            <a:avLst/>
          </a:prstGeom>
          <a:noFill/>
          <a:ln>
            <a:noFill/>
          </a:ln>
        </p:spPr>
      </p:pic>
      <p:sp>
        <p:nvSpPr>
          <p:cNvPr id="2" name="Slide Number Placeholder 1">
            <a:extLst>
              <a:ext uri="{FF2B5EF4-FFF2-40B4-BE49-F238E27FC236}">
                <a16:creationId xmlns:a16="http://schemas.microsoft.com/office/drawing/2014/main" id="{7E034878-7170-BB3C-8A9E-1AC6F53B55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113</a:t>
            </a:fld>
            <a:endParaRPr lang="en-GB"/>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pic>
        <p:nvPicPr>
          <p:cNvPr id="1166" name="Google Shape;1166;g27fb6d5810a_0_16"/>
          <p:cNvPicPr preferRelativeResize="0"/>
          <p:nvPr/>
        </p:nvPicPr>
        <p:blipFill rotWithShape="1">
          <a:blip r:embed="rId3">
            <a:alphaModFix/>
          </a:blip>
          <a:srcRect/>
          <a:stretch/>
        </p:blipFill>
        <p:spPr>
          <a:xfrm>
            <a:off x="380550" y="92150"/>
            <a:ext cx="3614651" cy="4914475"/>
          </a:xfrm>
          <a:prstGeom prst="rect">
            <a:avLst/>
          </a:prstGeom>
          <a:noFill/>
          <a:ln>
            <a:noFill/>
          </a:ln>
        </p:spPr>
      </p:pic>
      <p:pic>
        <p:nvPicPr>
          <p:cNvPr id="1167" name="Google Shape;1167;g27fb6d5810a_0_16"/>
          <p:cNvPicPr preferRelativeResize="0"/>
          <p:nvPr/>
        </p:nvPicPr>
        <p:blipFill rotWithShape="1">
          <a:blip r:embed="rId4">
            <a:alphaModFix/>
          </a:blip>
          <a:srcRect/>
          <a:stretch/>
        </p:blipFill>
        <p:spPr>
          <a:xfrm>
            <a:off x="3862176" y="511825"/>
            <a:ext cx="4844000" cy="3493269"/>
          </a:xfrm>
          <a:prstGeom prst="rect">
            <a:avLst/>
          </a:prstGeom>
          <a:noFill/>
          <a:ln>
            <a:noFill/>
          </a:ln>
        </p:spPr>
      </p:pic>
      <p:sp>
        <p:nvSpPr>
          <p:cNvPr id="2" name="Slide Number Placeholder 1">
            <a:extLst>
              <a:ext uri="{FF2B5EF4-FFF2-40B4-BE49-F238E27FC236}">
                <a16:creationId xmlns:a16="http://schemas.microsoft.com/office/drawing/2014/main" id="{383A8458-CF4B-FFEE-D08A-297D6545C6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114</a:t>
            </a:fld>
            <a:endParaRPr lang="en-GB"/>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g27a0baa5476_0_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Not LinkedIn</a:t>
            </a:r>
            <a:endParaRPr/>
          </a:p>
        </p:txBody>
      </p:sp>
      <p:sp>
        <p:nvSpPr>
          <p:cNvPr id="1173" name="Google Shape;1173;g27a0baa5476_0_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GB" sz="2000"/>
              <a:t>Personal updates that may be best kept private</a:t>
            </a:r>
            <a:endParaRPr sz="2000"/>
          </a:p>
          <a:p>
            <a:pPr marL="457200" lvl="0" indent="-355600" algn="l" rtl="0">
              <a:lnSpc>
                <a:spcPct val="115000"/>
              </a:lnSpc>
              <a:spcBef>
                <a:spcPts val="0"/>
              </a:spcBef>
              <a:spcAft>
                <a:spcPts val="0"/>
              </a:spcAft>
              <a:buSzPts val="2000"/>
              <a:buChar char="●"/>
            </a:pPr>
            <a:r>
              <a:rPr lang="en-GB" sz="2000"/>
              <a:t>Engaging with unprofessional discussions</a:t>
            </a:r>
            <a:endParaRPr sz="2000"/>
          </a:p>
          <a:p>
            <a:pPr marL="457200" lvl="0" indent="-355600" algn="l" rtl="0">
              <a:lnSpc>
                <a:spcPct val="115000"/>
              </a:lnSpc>
              <a:spcBef>
                <a:spcPts val="0"/>
              </a:spcBef>
              <a:spcAft>
                <a:spcPts val="0"/>
              </a:spcAft>
              <a:buSzPts val="2000"/>
              <a:buChar char="●"/>
            </a:pPr>
            <a:r>
              <a:rPr lang="en-GB" sz="2000"/>
              <a:t>Unprofessional comments about others</a:t>
            </a:r>
            <a:endParaRPr sz="2000"/>
          </a:p>
          <a:p>
            <a:pPr marL="914400" lvl="1" indent="-342900" algn="l" rtl="0">
              <a:lnSpc>
                <a:spcPct val="115000"/>
              </a:lnSpc>
              <a:spcBef>
                <a:spcPts val="0"/>
              </a:spcBef>
              <a:spcAft>
                <a:spcPts val="0"/>
              </a:spcAft>
              <a:buSzPts val="1800"/>
              <a:buChar char="○"/>
            </a:pPr>
            <a:r>
              <a:rPr lang="en-GB" sz="1800"/>
              <a:t>Attacking a (past) colleague or organisation</a:t>
            </a:r>
            <a:endParaRPr sz="1800"/>
          </a:p>
          <a:p>
            <a:pPr marL="914400" lvl="1" indent="-342900" algn="l" rtl="0">
              <a:lnSpc>
                <a:spcPct val="115000"/>
              </a:lnSpc>
              <a:spcBef>
                <a:spcPts val="0"/>
              </a:spcBef>
              <a:spcAft>
                <a:spcPts val="0"/>
              </a:spcAft>
              <a:buSzPts val="1800"/>
              <a:buChar char="○"/>
            </a:pPr>
            <a:r>
              <a:rPr lang="en-GB" sz="1800"/>
              <a:t>Gossips that may ruin your reputation later on</a:t>
            </a:r>
            <a:endParaRPr sz="1800"/>
          </a:p>
          <a:p>
            <a:pPr marL="457200" lvl="0" indent="0" algn="l" rtl="0">
              <a:lnSpc>
                <a:spcPct val="115000"/>
              </a:lnSpc>
              <a:spcBef>
                <a:spcPts val="1200"/>
              </a:spcBef>
              <a:spcAft>
                <a:spcPts val="0"/>
              </a:spcAft>
              <a:buSzPts val="1800"/>
              <a:buNone/>
            </a:pPr>
            <a:endParaRPr/>
          </a:p>
          <a:p>
            <a:pPr marL="457200" lvl="0" indent="0" algn="l" rtl="0">
              <a:lnSpc>
                <a:spcPct val="115000"/>
              </a:lnSpc>
              <a:spcBef>
                <a:spcPts val="1200"/>
              </a:spcBef>
              <a:spcAft>
                <a:spcPts val="1200"/>
              </a:spcAft>
              <a:buSzPts val="1800"/>
              <a:buNone/>
            </a:pPr>
            <a:endParaRPr/>
          </a:p>
        </p:txBody>
      </p:sp>
      <p:pic>
        <p:nvPicPr>
          <p:cNvPr id="1175" name="Google Shape;1175;g27a0baa5476_0_11" title="File:LinkedIn icon circle.svg - Wikimedia Commons"/>
          <p:cNvPicPr preferRelativeResize="0"/>
          <p:nvPr/>
        </p:nvPicPr>
        <p:blipFill rotWithShape="1">
          <a:blip r:embed="rId3">
            <a:alphaModFix/>
          </a:blip>
          <a:srcRect/>
          <a:stretch/>
        </p:blipFill>
        <p:spPr>
          <a:xfrm>
            <a:off x="7883100" y="119150"/>
            <a:ext cx="1033325" cy="1033325"/>
          </a:xfrm>
          <a:prstGeom prst="rect">
            <a:avLst/>
          </a:prstGeom>
          <a:noFill/>
          <a:ln>
            <a:noFill/>
          </a:ln>
        </p:spPr>
      </p:pic>
      <p:pic>
        <p:nvPicPr>
          <p:cNvPr id="1176" name="Google Shape;1176;g27a0baa5476_0_11"/>
          <p:cNvPicPr preferRelativeResize="0"/>
          <p:nvPr/>
        </p:nvPicPr>
        <p:blipFill rotWithShape="1">
          <a:blip r:embed="rId4">
            <a:alphaModFix/>
          </a:blip>
          <a:srcRect/>
          <a:stretch/>
        </p:blipFill>
        <p:spPr>
          <a:xfrm>
            <a:off x="7045100" y="398175"/>
            <a:ext cx="666400" cy="666400"/>
          </a:xfrm>
          <a:prstGeom prst="rect">
            <a:avLst/>
          </a:prstGeom>
          <a:noFill/>
          <a:ln>
            <a:noFill/>
          </a:ln>
        </p:spPr>
      </p:pic>
      <p:sp>
        <p:nvSpPr>
          <p:cNvPr id="2" name="Slide Number Placeholder 1">
            <a:extLst>
              <a:ext uri="{FF2B5EF4-FFF2-40B4-BE49-F238E27FC236}">
                <a16:creationId xmlns:a16="http://schemas.microsoft.com/office/drawing/2014/main" id="{43ED625A-5FD1-152D-6A81-190DEAB9FB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115</a:t>
            </a:fld>
            <a:endParaRPr lang="en-GB"/>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pic>
        <p:nvPicPr>
          <p:cNvPr id="1182" name="Google Shape;1182;g27a0baa5476_0_53"/>
          <p:cNvPicPr preferRelativeResize="0"/>
          <p:nvPr/>
        </p:nvPicPr>
        <p:blipFill rotWithShape="1">
          <a:blip r:embed="rId3">
            <a:alphaModFix/>
          </a:blip>
          <a:srcRect/>
          <a:stretch/>
        </p:blipFill>
        <p:spPr>
          <a:xfrm>
            <a:off x="7098175" y="394888"/>
            <a:ext cx="666400" cy="666400"/>
          </a:xfrm>
          <a:prstGeom prst="rect">
            <a:avLst/>
          </a:prstGeom>
          <a:noFill/>
          <a:ln>
            <a:noFill/>
          </a:ln>
        </p:spPr>
      </p:pic>
      <p:sp>
        <p:nvSpPr>
          <p:cNvPr id="1183" name="Google Shape;1183;g27a0baa5476_0_53"/>
          <p:cNvSpPr txBox="1"/>
          <p:nvPr/>
        </p:nvSpPr>
        <p:spPr>
          <a:xfrm>
            <a:off x="729400" y="507425"/>
            <a:ext cx="2864700" cy="111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2"/>
                </a:solidFill>
                <a:latin typeface="Arial"/>
                <a:ea typeface="Arial"/>
                <a:cs typeface="Arial"/>
                <a:sym typeface="Arial"/>
              </a:rPr>
              <a:t>Here are photos of my kid playing! </a:t>
            </a:r>
            <a:endParaRPr sz="1800" b="0" i="0" u="none" strike="noStrike" cap="none">
              <a:solidFill>
                <a:schemeClr val="dk2"/>
              </a:solidFill>
              <a:latin typeface="Arial"/>
              <a:ea typeface="Arial"/>
              <a:cs typeface="Arial"/>
              <a:sym typeface="Arial"/>
            </a:endParaRPr>
          </a:p>
        </p:txBody>
      </p:sp>
      <p:sp>
        <p:nvSpPr>
          <p:cNvPr id="1184" name="Google Shape;1184;g27a0baa5476_0_53"/>
          <p:cNvSpPr txBox="1"/>
          <p:nvPr/>
        </p:nvSpPr>
        <p:spPr>
          <a:xfrm>
            <a:off x="3862850" y="871250"/>
            <a:ext cx="2864700" cy="111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2"/>
                </a:solidFill>
                <a:latin typeface="Arial"/>
                <a:ea typeface="Arial"/>
                <a:cs typeface="Arial"/>
                <a:sym typeface="Arial"/>
              </a:rPr>
              <a:t>Universities at country X are bad! </a:t>
            </a:r>
            <a:endParaRPr sz="1800" b="0" i="0" u="none" strike="noStrike" cap="none">
              <a:solidFill>
                <a:schemeClr val="dk2"/>
              </a:solidFill>
              <a:latin typeface="Arial"/>
              <a:ea typeface="Arial"/>
              <a:cs typeface="Arial"/>
              <a:sym typeface="Arial"/>
            </a:endParaRPr>
          </a:p>
        </p:txBody>
      </p:sp>
      <p:sp>
        <p:nvSpPr>
          <p:cNvPr id="1185" name="Google Shape;1185;g27a0baa5476_0_53"/>
          <p:cNvSpPr txBox="1"/>
          <p:nvPr/>
        </p:nvSpPr>
        <p:spPr>
          <a:xfrm>
            <a:off x="729400" y="2123050"/>
            <a:ext cx="4788600" cy="111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2"/>
                </a:solidFill>
                <a:latin typeface="Arial"/>
                <a:ea typeface="Arial"/>
                <a:cs typeface="Arial"/>
                <a:sym typeface="Arial"/>
              </a:rPr>
              <a:t>That professor at university Y is unethical and fraud! Because I say so!</a:t>
            </a:r>
            <a:endParaRPr sz="1800" b="0" i="0" u="none" strike="noStrike" cap="none">
              <a:solidFill>
                <a:schemeClr val="dk2"/>
              </a:solidFill>
              <a:latin typeface="Arial"/>
              <a:ea typeface="Arial"/>
              <a:cs typeface="Arial"/>
              <a:sym typeface="Arial"/>
            </a:endParaRPr>
          </a:p>
        </p:txBody>
      </p:sp>
      <p:pic>
        <p:nvPicPr>
          <p:cNvPr id="1186" name="Google Shape;1186;g27a0baa5476_0_53" title="File:LinkedIn icon circle.svg - Wikimedia Commons"/>
          <p:cNvPicPr preferRelativeResize="0"/>
          <p:nvPr/>
        </p:nvPicPr>
        <p:blipFill rotWithShape="1">
          <a:blip r:embed="rId4">
            <a:alphaModFix/>
          </a:blip>
          <a:srcRect/>
          <a:stretch/>
        </p:blipFill>
        <p:spPr>
          <a:xfrm>
            <a:off x="7880875" y="211425"/>
            <a:ext cx="1033325" cy="1033325"/>
          </a:xfrm>
          <a:prstGeom prst="rect">
            <a:avLst/>
          </a:prstGeom>
          <a:noFill/>
          <a:ln>
            <a:noFill/>
          </a:ln>
        </p:spPr>
      </p:pic>
      <p:sp>
        <p:nvSpPr>
          <p:cNvPr id="1187" name="Google Shape;1187;g27a0baa5476_0_53"/>
          <p:cNvSpPr txBox="1"/>
          <p:nvPr/>
        </p:nvSpPr>
        <p:spPr>
          <a:xfrm>
            <a:off x="3504550" y="3012750"/>
            <a:ext cx="47886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2"/>
                </a:solidFill>
                <a:latin typeface="Arial"/>
                <a:ea typeface="Arial"/>
                <a:cs typeface="Arial"/>
                <a:sym typeface="Arial"/>
              </a:rPr>
              <a:t>Can you go on a date with me? I like your research!</a:t>
            </a:r>
            <a:endParaRPr sz="1800" b="0" i="0" u="none" strike="noStrike" cap="none">
              <a:solidFill>
                <a:schemeClr val="dk2"/>
              </a:solidFill>
              <a:latin typeface="Arial"/>
              <a:ea typeface="Arial"/>
              <a:cs typeface="Arial"/>
              <a:sym typeface="Arial"/>
            </a:endParaRPr>
          </a:p>
        </p:txBody>
      </p:sp>
      <p:sp>
        <p:nvSpPr>
          <p:cNvPr id="1188" name="Google Shape;1188;g27a0baa5476_0_53"/>
          <p:cNvSpPr txBox="1"/>
          <p:nvPr/>
        </p:nvSpPr>
        <p:spPr>
          <a:xfrm>
            <a:off x="539125" y="3907325"/>
            <a:ext cx="4683000" cy="103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2"/>
                </a:solidFill>
                <a:latin typeface="Arial"/>
                <a:ea typeface="Arial"/>
                <a:cs typeface="Arial"/>
                <a:sym typeface="Arial"/>
              </a:rPr>
              <a:t>Method X proposed by Y is not working on my dataset! Therefore that researcher is a fraud!</a:t>
            </a:r>
            <a:endParaRPr sz="1800" b="0" i="0" u="none" strike="noStrike" cap="none">
              <a:solidFill>
                <a:schemeClr val="dk2"/>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C0496B13-DE75-70C5-0E79-745567DF97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116</a:t>
            </a:fld>
            <a:endParaRPr lang="en-GB"/>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18"/>
          <p:cNvSpPr txBox="1">
            <a:spLocks noGrp="1"/>
          </p:cNvSpPr>
          <p:nvPr>
            <p:ph type="title"/>
          </p:nvPr>
        </p:nvSpPr>
        <p:spPr>
          <a:xfrm>
            <a:off x="1448250" y="445025"/>
            <a:ext cx="7384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*ACL’s Official Accounts</a:t>
            </a:r>
            <a:endParaRPr/>
          </a:p>
        </p:txBody>
      </p:sp>
      <p:sp>
        <p:nvSpPr>
          <p:cNvPr id="1194" name="Google Shape;1194;p18"/>
          <p:cNvSpPr txBox="1">
            <a:spLocks noGrp="1"/>
          </p:cNvSpPr>
          <p:nvPr>
            <p:ph type="body" idx="1"/>
          </p:nvPr>
        </p:nvSpPr>
        <p:spPr>
          <a:xfrm>
            <a:off x="311700" y="1342525"/>
            <a:ext cx="7106400" cy="32265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0"/>
              </a:spcAft>
              <a:buSzPts val="1800"/>
              <a:buNone/>
            </a:pPr>
            <a:r>
              <a:rPr lang="en-GB"/>
              <a:t>From 2019, all the social media accounts are streamlined:</a:t>
            </a:r>
            <a:endParaRPr/>
          </a:p>
          <a:p>
            <a:pPr marL="0" lvl="0" indent="0" algn="l" rtl="0">
              <a:lnSpc>
                <a:spcPct val="115000"/>
              </a:lnSpc>
              <a:spcBef>
                <a:spcPts val="1200"/>
              </a:spcBef>
              <a:spcAft>
                <a:spcPts val="0"/>
              </a:spcAft>
              <a:buSzPts val="1800"/>
              <a:buNone/>
            </a:pPr>
            <a:r>
              <a:rPr lang="en-GB"/>
              <a:t>@aclmeeting</a:t>
            </a:r>
            <a:endParaRPr/>
          </a:p>
          <a:p>
            <a:pPr marL="0" lvl="0" indent="0" algn="l" rtl="0">
              <a:lnSpc>
                <a:spcPct val="115000"/>
              </a:lnSpc>
              <a:spcBef>
                <a:spcPts val="1200"/>
              </a:spcBef>
              <a:spcAft>
                <a:spcPts val="0"/>
              </a:spcAft>
              <a:buSzPts val="1800"/>
              <a:buNone/>
            </a:pPr>
            <a:r>
              <a:rPr lang="en-GB"/>
              <a:t>@naaclmeeting</a:t>
            </a:r>
            <a:endParaRPr/>
          </a:p>
          <a:p>
            <a:pPr marL="0" lvl="0" indent="0" algn="l" rtl="0">
              <a:lnSpc>
                <a:spcPct val="115000"/>
              </a:lnSpc>
              <a:spcBef>
                <a:spcPts val="1200"/>
              </a:spcBef>
              <a:spcAft>
                <a:spcPts val="0"/>
              </a:spcAft>
              <a:buSzPts val="1800"/>
              <a:buNone/>
            </a:pPr>
            <a:r>
              <a:rPr lang="en-GB"/>
              <a:t>@aaclmeeting</a:t>
            </a:r>
            <a:endParaRPr/>
          </a:p>
          <a:p>
            <a:pPr marL="0" lvl="0" indent="0" algn="l" rtl="0">
              <a:lnSpc>
                <a:spcPct val="115000"/>
              </a:lnSpc>
              <a:spcBef>
                <a:spcPts val="1200"/>
              </a:spcBef>
              <a:spcAft>
                <a:spcPts val="0"/>
              </a:spcAft>
              <a:buSzPts val="1800"/>
              <a:buNone/>
            </a:pPr>
            <a:r>
              <a:rPr lang="en-GB"/>
              <a:t>@eaclmeeting</a:t>
            </a:r>
            <a:endParaRPr/>
          </a:p>
          <a:p>
            <a:pPr marL="0" lvl="0" indent="0" algn="l" rtl="0">
              <a:lnSpc>
                <a:spcPct val="115000"/>
              </a:lnSpc>
              <a:spcBef>
                <a:spcPts val="1200"/>
              </a:spcBef>
              <a:spcAft>
                <a:spcPts val="0"/>
              </a:spcAft>
              <a:buSzPts val="1800"/>
              <a:buNone/>
            </a:pPr>
            <a:r>
              <a:rPr lang="en-GB"/>
              <a:t>@emnlpmeeting</a:t>
            </a:r>
            <a:endParaRPr/>
          </a:p>
          <a:p>
            <a:pPr marL="457200" lvl="0" indent="-342900" algn="l" rtl="0">
              <a:lnSpc>
                <a:spcPct val="115000"/>
              </a:lnSpc>
              <a:spcBef>
                <a:spcPts val="1200"/>
              </a:spcBef>
              <a:spcAft>
                <a:spcPts val="0"/>
              </a:spcAft>
              <a:buSzPts val="1800"/>
              <a:buChar char="+"/>
            </a:pPr>
            <a:r>
              <a:rPr lang="en-GB"/>
              <a:t>ACL Group on Facebook and LinkedIn</a:t>
            </a:r>
            <a:endParaRPr/>
          </a:p>
        </p:txBody>
      </p:sp>
      <p:pic>
        <p:nvPicPr>
          <p:cNvPr id="1196" name="Google Shape;1196;p18" title="File:LinkedIn icon circle.svg - Wikimedia Commons"/>
          <p:cNvPicPr preferRelativeResize="0"/>
          <p:nvPr/>
        </p:nvPicPr>
        <p:blipFill rotWithShape="1">
          <a:blip r:embed="rId3">
            <a:alphaModFix/>
          </a:blip>
          <a:srcRect/>
          <a:stretch/>
        </p:blipFill>
        <p:spPr>
          <a:xfrm>
            <a:off x="7618137" y="2571750"/>
            <a:ext cx="700250" cy="700250"/>
          </a:xfrm>
          <a:prstGeom prst="rect">
            <a:avLst/>
          </a:prstGeom>
          <a:noFill/>
          <a:ln>
            <a:noFill/>
          </a:ln>
        </p:spPr>
      </p:pic>
      <p:pic>
        <p:nvPicPr>
          <p:cNvPr id="1197" name="Google Shape;1197;p18" title="mastodon | Free SVG"/>
          <p:cNvPicPr preferRelativeResize="0"/>
          <p:nvPr/>
        </p:nvPicPr>
        <p:blipFill rotWithShape="1">
          <a:blip r:embed="rId4">
            <a:alphaModFix/>
          </a:blip>
          <a:srcRect/>
          <a:stretch/>
        </p:blipFill>
        <p:spPr>
          <a:xfrm>
            <a:off x="7705251" y="1780052"/>
            <a:ext cx="613125" cy="700240"/>
          </a:xfrm>
          <a:prstGeom prst="rect">
            <a:avLst/>
          </a:prstGeom>
          <a:noFill/>
          <a:ln>
            <a:noFill/>
          </a:ln>
        </p:spPr>
      </p:pic>
      <p:pic>
        <p:nvPicPr>
          <p:cNvPr id="1198" name="Google Shape;1198;p18" title="File:Twitter-new-logo.jpg - Wikimedia Commons"/>
          <p:cNvPicPr preferRelativeResize="0"/>
          <p:nvPr/>
        </p:nvPicPr>
        <p:blipFill rotWithShape="1">
          <a:blip r:embed="rId5">
            <a:alphaModFix/>
          </a:blip>
          <a:srcRect/>
          <a:stretch/>
        </p:blipFill>
        <p:spPr>
          <a:xfrm>
            <a:off x="7705250" y="1017725"/>
            <a:ext cx="613125" cy="634426"/>
          </a:xfrm>
          <a:prstGeom prst="rect">
            <a:avLst/>
          </a:prstGeom>
          <a:noFill/>
          <a:ln>
            <a:noFill/>
          </a:ln>
        </p:spPr>
      </p:pic>
      <p:pic>
        <p:nvPicPr>
          <p:cNvPr id="1199" name="Google Shape;1199;p18" descr="File:Association for Computational ..."/>
          <p:cNvPicPr preferRelativeResize="0"/>
          <p:nvPr/>
        </p:nvPicPr>
        <p:blipFill rotWithShape="1">
          <a:blip r:embed="rId6">
            <a:alphaModFix/>
          </a:blip>
          <a:srcRect/>
          <a:stretch/>
        </p:blipFill>
        <p:spPr>
          <a:xfrm>
            <a:off x="311700" y="445036"/>
            <a:ext cx="1033325" cy="700238"/>
          </a:xfrm>
          <a:prstGeom prst="rect">
            <a:avLst/>
          </a:prstGeom>
          <a:noFill/>
          <a:ln>
            <a:noFill/>
          </a:ln>
        </p:spPr>
      </p:pic>
      <p:pic>
        <p:nvPicPr>
          <p:cNvPr id="1200" name="Google Shape;1200;p18" title="File:Facebook icon 2013.svg - Wikimedia Commons"/>
          <p:cNvPicPr preferRelativeResize="0"/>
          <p:nvPr/>
        </p:nvPicPr>
        <p:blipFill rotWithShape="1">
          <a:blip r:embed="rId7">
            <a:alphaModFix/>
          </a:blip>
          <a:srcRect/>
          <a:stretch/>
        </p:blipFill>
        <p:spPr>
          <a:xfrm>
            <a:off x="7661699" y="3363450"/>
            <a:ext cx="613125" cy="613100"/>
          </a:xfrm>
          <a:prstGeom prst="rect">
            <a:avLst/>
          </a:prstGeom>
          <a:noFill/>
          <a:ln>
            <a:noFill/>
          </a:ln>
        </p:spPr>
      </p:pic>
      <p:sp>
        <p:nvSpPr>
          <p:cNvPr id="2" name="Slide Number Placeholder 1">
            <a:extLst>
              <a:ext uri="{FF2B5EF4-FFF2-40B4-BE49-F238E27FC236}">
                <a16:creationId xmlns:a16="http://schemas.microsoft.com/office/drawing/2014/main" id="{A66E6653-8ECA-2FD9-8A7A-B1ABED0D3A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117</a:t>
            </a:fld>
            <a:endParaRPr lang="en-GB"/>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g2f0d885b75e_2_0"/>
          <p:cNvSpPr txBox="1">
            <a:spLocks noGrp="1"/>
          </p:cNvSpPr>
          <p:nvPr>
            <p:ph type="title"/>
          </p:nvPr>
        </p:nvSpPr>
        <p:spPr>
          <a:xfrm>
            <a:off x="1448250" y="445025"/>
            <a:ext cx="73842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*ACL’s Hashtags</a:t>
            </a:r>
            <a:endParaRPr/>
          </a:p>
        </p:txBody>
      </p:sp>
      <p:sp>
        <p:nvSpPr>
          <p:cNvPr id="1206" name="Google Shape;1206;g2f0d885b75e_2_0"/>
          <p:cNvSpPr txBox="1">
            <a:spLocks noGrp="1"/>
          </p:cNvSpPr>
          <p:nvPr>
            <p:ph type="body" idx="1"/>
          </p:nvPr>
        </p:nvSpPr>
        <p:spPr>
          <a:xfrm>
            <a:off x="311700" y="1342525"/>
            <a:ext cx="7106400" cy="3226500"/>
          </a:xfrm>
          <a:prstGeom prst="rect">
            <a:avLst/>
          </a:prstGeom>
          <a:noFill/>
          <a:ln>
            <a:noFill/>
          </a:ln>
        </p:spPr>
        <p:txBody>
          <a:bodyPr spcFirstLastPara="1" wrap="square" lIns="91425" tIns="91425" rIns="91425" bIns="91425" anchor="t" anchorCtr="0">
            <a:normAutofit lnSpcReduction="10000"/>
          </a:bodyPr>
          <a:lstStyle/>
          <a:p>
            <a:pPr marL="457200" lvl="0" indent="0" algn="l" rtl="0">
              <a:lnSpc>
                <a:spcPct val="115000"/>
              </a:lnSpc>
              <a:spcBef>
                <a:spcPts val="0"/>
              </a:spcBef>
              <a:spcAft>
                <a:spcPts val="0"/>
              </a:spcAft>
              <a:buSzPct val="108108"/>
              <a:buNone/>
            </a:pPr>
            <a:r>
              <a:rPr lang="en-GB"/>
              <a:t>#NLProc : any generic NLP-related post</a:t>
            </a:r>
            <a:endParaRPr/>
          </a:p>
          <a:p>
            <a:pPr marL="457200" lvl="0" indent="0" algn="l" rtl="0">
              <a:lnSpc>
                <a:spcPct val="115000"/>
              </a:lnSpc>
              <a:spcBef>
                <a:spcPts val="1200"/>
              </a:spcBef>
              <a:spcAft>
                <a:spcPts val="0"/>
              </a:spcAft>
              <a:buSzPct val="108108"/>
              <a:buNone/>
            </a:pPr>
            <a:r>
              <a:rPr lang="en-GB"/>
              <a:t>Conference-related:</a:t>
            </a:r>
            <a:endParaRPr/>
          </a:p>
          <a:p>
            <a:pPr marL="457200" lvl="0" indent="0" algn="l" rtl="0">
              <a:lnSpc>
                <a:spcPct val="115000"/>
              </a:lnSpc>
              <a:spcBef>
                <a:spcPts val="1200"/>
              </a:spcBef>
              <a:spcAft>
                <a:spcPts val="0"/>
              </a:spcAft>
              <a:buSzPct val="108108"/>
              <a:buNone/>
            </a:pPr>
            <a:r>
              <a:rPr lang="en-GB"/>
              <a:t>#ACL&lt;year&gt;NLP</a:t>
            </a:r>
            <a:endParaRPr/>
          </a:p>
          <a:p>
            <a:pPr marL="457200" lvl="0" indent="0" algn="l" rtl="0">
              <a:lnSpc>
                <a:spcPct val="115000"/>
              </a:lnSpc>
              <a:spcBef>
                <a:spcPts val="1200"/>
              </a:spcBef>
              <a:spcAft>
                <a:spcPts val="0"/>
              </a:spcAft>
              <a:buSzPct val="108108"/>
              <a:buNone/>
            </a:pPr>
            <a:r>
              <a:rPr lang="en-GB"/>
              <a:t>#AACL&lt;year&gt;</a:t>
            </a:r>
            <a:endParaRPr/>
          </a:p>
          <a:p>
            <a:pPr marL="457200" lvl="0" indent="0" algn="l" rtl="0">
              <a:lnSpc>
                <a:spcPct val="115000"/>
              </a:lnSpc>
              <a:spcBef>
                <a:spcPts val="1200"/>
              </a:spcBef>
              <a:spcAft>
                <a:spcPts val="0"/>
              </a:spcAft>
              <a:buSzPct val="108108"/>
              <a:buNone/>
            </a:pPr>
            <a:r>
              <a:rPr lang="en-GB"/>
              <a:t>#EACL&lt;year&gt;</a:t>
            </a:r>
            <a:endParaRPr/>
          </a:p>
          <a:p>
            <a:pPr marL="457200" lvl="0" indent="0" algn="l" rtl="0">
              <a:lnSpc>
                <a:spcPct val="115000"/>
              </a:lnSpc>
              <a:spcBef>
                <a:spcPts val="1200"/>
              </a:spcBef>
              <a:spcAft>
                <a:spcPts val="0"/>
              </a:spcAft>
              <a:buClr>
                <a:schemeClr val="dk1"/>
              </a:buClr>
              <a:buSzPct val="61110"/>
              <a:buFont typeface="Arial"/>
              <a:buNone/>
            </a:pPr>
            <a:r>
              <a:rPr lang="en-GB"/>
              <a:t>#NAACL&lt;year&gt;</a:t>
            </a:r>
            <a:endParaRPr/>
          </a:p>
          <a:p>
            <a:pPr marL="457200" lvl="0" indent="0" algn="l" rtl="0">
              <a:lnSpc>
                <a:spcPct val="115000"/>
              </a:lnSpc>
              <a:spcBef>
                <a:spcPts val="1200"/>
              </a:spcBef>
              <a:spcAft>
                <a:spcPts val="0"/>
              </a:spcAft>
              <a:buSzPct val="108108"/>
              <a:buNone/>
            </a:pPr>
            <a:r>
              <a:rPr lang="en-GB"/>
              <a:t>#EMNLP&lt;year&gt;</a:t>
            </a:r>
            <a:endParaRPr/>
          </a:p>
          <a:p>
            <a:pPr marL="457200" lvl="0" indent="0" algn="l" rtl="0">
              <a:lnSpc>
                <a:spcPct val="115000"/>
              </a:lnSpc>
              <a:spcBef>
                <a:spcPts val="1200"/>
              </a:spcBef>
              <a:spcAft>
                <a:spcPts val="1200"/>
              </a:spcAft>
              <a:buClr>
                <a:schemeClr val="dk1"/>
              </a:buClr>
              <a:buSzPct val="61110"/>
              <a:buFont typeface="Arial"/>
              <a:buNone/>
            </a:pPr>
            <a:endParaRPr/>
          </a:p>
        </p:txBody>
      </p:sp>
      <p:pic>
        <p:nvPicPr>
          <p:cNvPr id="1208" name="Google Shape;1208;g2f0d885b75e_2_0" title="File:LinkedIn icon circle.svg - Wikimedia Commons"/>
          <p:cNvPicPr preferRelativeResize="0"/>
          <p:nvPr/>
        </p:nvPicPr>
        <p:blipFill rotWithShape="1">
          <a:blip r:embed="rId3">
            <a:alphaModFix/>
          </a:blip>
          <a:srcRect/>
          <a:stretch/>
        </p:blipFill>
        <p:spPr>
          <a:xfrm>
            <a:off x="7618137" y="2571750"/>
            <a:ext cx="700250" cy="700250"/>
          </a:xfrm>
          <a:prstGeom prst="rect">
            <a:avLst/>
          </a:prstGeom>
          <a:noFill/>
          <a:ln>
            <a:noFill/>
          </a:ln>
        </p:spPr>
      </p:pic>
      <p:pic>
        <p:nvPicPr>
          <p:cNvPr id="1209" name="Google Shape;1209;g2f0d885b75e_2_0" title="mastodon | Free SVG"/>
          <p:cNvPicPr preferRelativeResize="0"/>
          <p:nvPr/>
        </p:nvPicPr>
        <p:blipFill rotWithShape="1">
          <a:blip r:embed="rId4">
            <a:alphaModFix/>
          </a:blip>
          <a:srcRect/>
          <a:stretch/>
        </p:blipFill>
        <p:spPr>
          <a:xfrm>
            <a:off x="7705251" y="1780052"/>
            <a:ext cx="613125" cy="700240"/>
          </a:xfrm>
          <a:prstGeom prst="rect">
            <a:avLst/>
          </a:prstGeom>
          <a:noFill/>
          <a:ln>
            <a:noFill/>
          </a:ln>
        </p:spPr>
      </p:pic>
      <p:pic>
        <p:nvPicPr>
          <p:cNvPr id="1210" name="Google Shape;1210;g2f0d885b75e_2_0" title="File:Twitter-new-logo.jpg - Wikimedia Commons"/>
          <p:cNvPicPr preferRelativeResize="0"/>
          <p:nvPr/>
        </p:nvPicPr>
        <p:blipFill rotWithShape="1">
          <a:blip r:embed="rId5">
            <a:alphaModFix/>
          </a:blip>
          <a:srcRect/>
          <a:stretch/>
        </p:blipFill>
        <p:spPr>
          <a:xfrm>
            <a:off x="7705250" y="1017725"/>
            <a:ext cx="613125" cy="634426"/>
          </a:xfrm>
          <a:prstGeom prst="rect">
            <a:avLst/>
          </a:prstGeom>
          <a:noFill/>
          <a:ln>
            <a:noFill/>
          </a:ln>
        </p:spPr>
      </p:pic>
      <p:pic>
        <p:nvPicPr>
          <p:cNvPr id="1211" name="Google Shape;1211;g2f0d885b75e_2_0" descr="File:Association for Computational ..."/>
          <p:cNvPicPr preferRelativeResize="0"/>
          <p:nvPr/>
        </p:nvPicPr>
        <p:blipFill rotWithShape="1">
          <a:blip r:embed="rId6">
            <a:alphaModFix/>
          </a:blip>
          <a:srcRect/>
          <a:stretch/>
        </p:blipFill>
        <p:spPr>
          <a:xfrm>
            <a:off x="311700" y="445036"/>
            <a:ext cx="1033325" cy="700238"/>
          </a:xfrm>
          <a:prstGeom prst="rect">
            <a:avLst/>
          </a:prstGeom>
          <a:noFill/>
          <a:ln>
            <a:noFill/>
          </a:ln>
        </p:spPr>
      </p:pic>
      <p:pic>
        <p:nvPicPr>
          <p:cNvPr id="1212" name="Google Shape;1212;g2f0d885b75e_2_0" title="File:Facebook icon 2013.svg - Wikimedia Commons"/>
          <p:cNvPicPr preferRelativeResize="0"/>
          <p:nvPr/>
        </p:nvPicPr>
        <p:blipFill rotWithShape="1">
          <a:blip r:embed="rId7">
            <a:alphaModFix/>
          </a:blip>
          <a:srcRect/>
          <a:stretch/>
        </p:blipFill>
        <p:spPr>
          <a:xfrm>
            <a:off x="7661699" y="3363450"/>
            <a:ext cx="613125" cy="613100"/>
          </a:xfrm>
          <a:prstGeom prst="rect">
            <a:avLst/>
          </a:prstGeom>
          <a:noFill/>
          <a:ln>
            <a:noFill/>
          </a:ln>
        </p:spPr>
      </p:pic>
      <p:sp>
        <p:nvSpPr>
          <p:cNvPr id="2" name="Slide Number Placeholder 1">
            <a:extLst>
              <a:ext uri="{FF2B5EF4-FFF2-40B4-BE49-F238E27FC236}">
                <a16:creationId xmlns:a16="http://schemas.microsoft.com/office/drawing/2014/main" id="{84890F18-AC49-1E68-BA39-6DAE506572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118</a:t>
            </a:fld>
            <a:endParaRPr lang="en-GB"/>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g21baa29ecfd_0_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For future publicity chairs of *ACL conferences</a:t>
            </a:r>
            <a:endParaRPr/>
          </a:p>
        </p:txBody>
      </p:sp>
      <p:sp>
        <p:nvSpPr>
          <p:cNvPr id="1218" name="Google Shape;1218;g21baa29ecfd_0_5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GB"/>
              <a:t>Contact the ACL publicity director early on! </a:t>
            </a:r>
            <a:endParaRPr/>
          </a:p>
          <a:p>
            <a:pPr marL="0" lvl="0" indent="0" algn="l" rtl="0">
              <a:lnSpc>
                <a:spcPct val="115000"/>
              </a:lnSpc>
              <a:spcBef>
                <a:spcPts val="1200"/>
              </a:spcBef>
              <a:spcAft>
                <a:spcPts val="0"/>
              </a:spcAft>
              <a:buSzPts val="1800"/>
              <a:buNone/>
            </a:pPr>
            <a:r>
              <a:rPr lang="en-GB" sz="1700">
                <a:solidFill>
                  <a:srgbClr val="00A9CE"/>
                </a:solidFill>
              </a:rPr>
              <a:t>(ACL officers: https://www.aclweb.org/adminwiki/index.php/ACL_Officers)</a:t>
            </a:r>
            <a:endParaRPr sz="1700">
              <a:solidFill>
                <a:srgbClr val="00A9CE"/>
              </a:solidFill>
            </a:endParaRPr>
          </a:p>
          <a:p>
            <a:pPr marL="457200" lvl="0" indent="-342900" algn="l" rtl="0">
              <a:lnSpc>
                <a:spcPct val="115000"/>
              </a:lnSpc>
              <a:spcBef>
                <a:spcPts val="1200"/>
              </a:spcBef>
              <a:spcAft>
                <a:spcPts val="0"/>
              </a:spcAft>
              <a:buSzPts val="1800"/>
              <a:buChar char="●"/>
            </a:pPr>
            <a:r>
              <a:rPr lang="en-GB"/>
              <a:t>There is a handbook that collects past publicity chairs input </a:t>
            </a:r>
            <a:endParaRPr/>
          </a:p>
          <a:p>
            <a:pPr marL="457200" lvl="0" indent="-342900" algn="l" rtl="0">
              <a:lnSpc>
                <a:spcPct val="115000"/>
              </a:lnSpc>
              <a:spcBef>
                <a:spcPts val="0"/>
              </a:spcBef>
              <a:spcAft>
                <a:spcPts val="0"/>
              </a:spcAft>
              <a:buSzPts val="1800"/>
              <a:buChar char="●"/>
            </a:pPr>
            <a:r>
              <a:rPr lang="en-GB"/>
              <a:t>Publicity chairs should be proactive and use new content to keep the information flowing</a:t>
            </a:r>
            <a:endParaRPr/>
          </a:p>
          <a:p>
            <a:pPr marL="457200" lvl="0" indent="-342900" algn="l" rtl="0">
              <a:lnSpc>
                <a:spcPct val="115000"/>
              </a:lnSpc>
              <a:spcBef>
                <a:spcPts val="0"/>
              </a:spcBef>
              <a:spcAft>
                <a:spcPts val="0"/>
              </a:spcAft>
              <a:buSzPts val="1800"/>
              <a:buChar char="●"/>
            </a:pPr>
            <a:r>
              <a:rPr lang="en-GB"/>
              <a:t>If done right, it reduces some load off the conference co-chairs</a:t>
            </a:r>
            <a:endParaRPr/>
          </a:p>
          <a:p>
            <a:pPr marL="0" lvl="0" indent="0" algn="l" rtl="0">
              <a:lnSpc>
                <a:spcPct val="115000"/>
              </a:lnSpc>
              <a:spcBef>
                <a:spcPts val="1200"/>
              </a:spcBef>
              <a:spcAft>
                <a:spcPts val="1200"/>
              </a:spcAft>
              <a:buSzPts val="1800"/>
              <a:buNone/>
            </a:pPr>
            <a:endParaRPr/>
          </a:p>
        </p:txBody>
      </p:sp>
      <p:pic>
        <p:nvPicPr>
          <p:cNvPr id="1220" name="Google Shape;1220;g21baa29ecfd_0_55" descr="File:Association for Computational ..."/>
          <p:cNvPicPr preferRelativeResize="0"/>
          <p:nvPr/>
        </p:nvPicPr>
        <p:blipFill rotWithShape="1">
          <a:blip r:embed="rId3">
            <a:alphaModFix/>
          </a:blip>
          <a:srcRect/>
          <a:stretch/>
        </p:blipFill>
        <p:spPr>
          <a:xfrm>
            <a:off x="7637475" y="445036"/>
            <a:ext cx="1033325" cy="700238"/>
          </a:xfrm>
          <a:prstGeom prst="rect">
            <a:avLst/>
          </a:prstGeom>
          <a:noFill/>
          <a:ln>
            <a:noFill/>
          </a:ln>
        </p:spPr>
      </p:pic>
      <p:sp>
        <p:nvSpPr>
          <p:cNvPr id="2" name="Slide Number Placeholder 1">
            <a:extLst>
              <a:ext uri="{FF2B5EF4-FFF2-40B4-BE49-F238E27FC236}">
                <a16:creationId xmlns:a16="http://schemas.microsoft.com/office/drawing/2014/main" id="{6BB07844-2D48-D936-BEB6-06AD73CB48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119</a:t>
            </a:fld>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f0d885b75e_3_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Writing Papers: Model </a:t>
            </a:r>
            <a:endParaRPr/>
          </a:p>
        </p:txBody>
      </p:sp>
      <p:sp>
        <p:nvSpPr>
          <p:cNvPr id="152" name="Google Shape;152;g2f0d885b75e_3_16"/>
          <p:cNvSpPr/>
          <p:nvPr/>
        </p:nvSpPr>
        <p:spPr>
          <a:xfrm>
            <a:off x="3495475" y="1085425"/>
            <a:ext cx="1765200" cy="914700"/>
          </a:xfrm>
          <a:prstGeom prst="rightArrowCallout">
            <a:avLst>
              <a:gd name="adj1" fmla="val 25000"/>
              <a:gd name="adj2" fmla="val 25000"/>
              <a:gd name="adj3" fmla="val 25000"/>
              <a:gd name="adj4" fmla="val 71590"/>
            </a:avLst>
          </a:prstGeom>
          <a:solidFill>
            <a:srgbClr val="D3E3F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chemeClr val="dk2"/>
                </a:solidFill>
                <a:latin typeface="Comic Sans MS"/>
                <a:ea typeface="Comic Sans MS"/>
                <a:cs typeface="Comic Sans MS"/>
                <a:sym typeface="Comic Sans MS"/>
              </a:rPr>
              <a:t>Do Research</a:t>
            </a:r>
            <a:endParaRPr sz="1800" b="0" i="0" u="none" strike="noStrike" cap="none">
              <a:solidFill>
                <a:srgbClr val="000000"/>
              </a:solidFill>
              <a:latin typeface="Arial"/>
              <a:ea typeface="Arial"/>
              <a:cs typeface="Arial"/>
              <a:sym typeface="Arial"/>
            </a:endParaRPr>
          </a:p>
        </p:txBody>
      </p:sp>
      <p:sp>
        <p:nvSpPr>
          <p:cNvPr id="153" name="Google Shape;153;g2f0d885b75e_3_16"/>
          <p:cNvSpPr/>
          <p:nvPr/>
        </p:nvSpPr>
        <p:spPr>
          <a:xfrm>
            <a:off x="5298875" y="1085425"/>
            <a:ext cx="1269900" cy="914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GB" sz="1800" b="1" i="0" u="none" strike="noStrike" cap="none">
                <a:solidFill>
                  <a:schemeClr val="dk2"/>
                </a:solidFill>
                <a:latin typeface="Comic Sans MS"/>
                <a:ea typeface="Comic Sans MS"/>
                <a:cs typeface="Comic Sans MS"/>
                <a:sym typeface="Comic Sans MS"/>
              </a:rPr>
              <a:t>Write Paper</a:t>
            </a:r>
            <a:endParaRPr sz="1800" b="0" i="0" u="none" strike="noStrike" cap="none">
              <a:solidFill>
                <a:srgbClr val="000000"/>
              </a:solidFill>
              <a:latin typeface="Arial"/>
              <a:ea typeface="Arial"/>
              <a:cs typeface="Arial"/>
              <a:sym typeface="Arial"/>
            </a:endParaRPr>
          </a:p>
        </p:txBody>
      </p:sp>
      <p:sp>
        <p:nvSpPr>
          <p:cNvPr id="154" name="Google Shape;154;g2f0d885b75e_3_16"/>
          <p:cNvSpPr/>
          <p:nvPr/>
        </p:nvSpPr>
        <p:spPr>
          <a:xfrm>
            <a:off x="1666675" y="1085425"/>
            <a:ext cx="1765200" cy="914700"/>
          </a:xfrm>
          <a:prstGeom prst="rightArrowCallout">
            <a:avLst>
              <a:gd name="adj1" fmla="val 25000"/>
              <a:gd name="adj2" fmla="val 25000"/>
              <a:gd name="adj3" fmla="val 25000"/>
              <a:gd name="adj4" fmla="val 71590"/>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chemeClr val="dk2"/>
                </a:solidFill>
                <a:latin typeface="Comic Sans MS"/>
                <a:ea typeface="Comic Sans MS"/>
                <a:cs typeface="Comic Sans MS"/>
                <a:sym typeface="Comic Sans MS"/>
              </a:rPr>
              <a:t>Idea</a:t>
            </a:r>
            <a:endParaRPr sz="18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97294B5C-AE4B-EC27-1B40-83FA58B1AA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a:t>
            </a:fld>
            <a:endParaRPr lang="en-GB"/>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g27a0baa5476_0_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ACL Announcement	</a:t>
            </a:r>
            <a:endParaRPr/>
          </a:p>
        </p:txBody>
      </p:sp>
      <p:sp>
        <p:nvSpPr>
          <p:cNvPr id="1226" name="Google Shape;1226;g27a0baa5476_0_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endParaRPr/>
          </a:p>
          <a:p>
            <a:pPr marL="457200" lvl="0" indent="-342900" algn="l" rtl="0">
              <a:lnSpc>
                <a:spcPct val="115000"/>
              </a:lnSpc>
              <a:spcBef>
                <a:spcPts val="1200"/>
              </a:spcBef>
              <a:spcAft>
                <a:spcPts val="0"/>
              </a:spcAft>
              <a:buSzPts val="1800"/>
              <a:buChar char="●"/>
            </a:pPr>
            <a:r>
              <a:rPr lang="en-GB"/>
              <a:t>Contact the ACL publicity director to send emails to mailing lists (e.g., corpora, ML news)</a:t>
            </a:r>
            <a:endParaRPr/>
          </a:p>
          <a:p>
            <a:pPr marL="914400" lvl="1" indent="-317500" algn="l" rtl="0">
              <a:lnSpc>
                <a:spcPct val="115000"/>
              </a:lnSpc>
              <a:spcBef>
                <a:spcPts val="0"/>
              </a:spcBef>
              <a:spcAft>
                <a:spcPts val="0"/>
              </a:spcAft>
              <a:buSzPts val="1400"/>
              <a:buChar char="○"/>
            </a:pPr>
            <a:r>
              <a:rPr lang="en-GB" sz="1800" b="1"/>
              <a:t>Email:</a:t>
            </a:r>
            <a:r>
              <a:rPr lang="en-GB" sz="1800"/>
              <a:t> </a:t>
            </a:r>
            <a:r>
              <a:rPr lang="en-GB" sz="1800" u="sng">
                <a:solidFill>
                  <a:schemeClr val="accent5"/>
                </a:solidFill>
                <a:hlinkClick r:id="rId3">
                  <a:extLst>
                    <a:ext uri="{A12FA001-AC4F-418D-AE19-62706E023703}">
                      <ahyp:hlinkClr xmlns:ahyp="http://schemas.microsoft.com/office/drawing/2018/hyperlinkcolor" val="tx"/>
                    </a:ext>
                  </a:extLst>
                </a:hlinkClick>
              </a:rPr>
              <a:t>announcement@aclweb.org</a:t>
            </a:r>
            <a:endParaRPr/>
          </a:p>
          <a:p>
            <a:pPr marL="457200" lvl="0" indent="-342900" algn="l" rtl="0">
              <a:lnSpc>
                <a:spcPct val="115000"/>
              </a:lnSpc>
              <a:spcBef>
                <a:spcPts val="0"/>
              </a:spcBef>
              <a:spcAft>
                <a:spcPts val="0"/>
              </a:spcAft>
              <a:buSzPts val="1800"/>
              <a:buChar char="●"/>
            </a:pPr>
            <a:r>
              <a:rPr lang="en-GB"/>
              <a:t>Organising a workshop/tutorial in *ACL conferences: This may be a good option</a:t>
            </a:r>
            <a:endParaRPr/>
          </a:p>
          <a:p>
            <a:pPr marL="0" lvl="0" indent="0" algn="l" rtl="0">
              <a:lnSpc>
                <a:spcPct val="115000"/>
              </a:lnSpc>
              <a:spcBef>
                <a:spcPts val="1200"/>
              </a:spcBef>
              <a:spcAft>
                <a:spcPts val="0"/>
              </a:spcAft>
              <a:buSzPts val="1800"/>
              <a:buNone/>
            </a:pPr>
            <a:r>
              <a:rPr lang="en-GB" b="1"/>
              <a:t>ACL Member Portal:</a:t>
            </a:r>
            <a:r>
              <a:rPr lang="en-GB"/>
              <a:t> Only goes to the ACL Members</a:t>
            </a:r>
            <a:endParaRPr/>
          </a:p>
          <a:p>
            <a:pPr marL="0" lvl="0" indent="0" algn="l" rtl="0">
              <a:lnSpc>
                <a:spcPct val="115000"/>
              </a:lnSpc>
              <a:spcBef>
                <a:spcPts val="1200"/>
              </a:spcBef>
              <a:spcAft>
                <a:spcPts val="1200"/>
              </a:spcAft>
              <a:buSzPts val="1800"/>
              <a:buNone/>
            </a:pPr>
            <a:endParaRPr/>
          </a:p>
        </p:txBody>
      </p:sp>
      <p:pic>
        <p:nvPicPr>
          <p:cNvPr id="1228" name="Google Shape;1228;g27a0baa5476_0_3"/>
          <p:cNvPicPr preferRelativeResize="0"/>
          <p:nvPr/>
        </p:nvPicPr>
        <p:blipFill rotWithShape="1">
          <a:blip r:embed="rId4">
            <a:alphaModFix/>
          </a:blip>
          <a:srcRect/>
          <a:stretch/>
        </p:blipFill>
        <p:spPr>
          <a:xfrm>
            <a:off x="311700" y="3881855"/>
            <a:ext cx="927976" cy="871720"/>
          </a:xfrm>
          <a:prstGeom prst="rect">
            <a:avLst/>
          </a:prstGeom>
          <a:noFill/>
          <a:ln>
            <a:noFill/>
          </a:ln>
        </p:spPr>
      </p:pic>
      <p:pic>
        <p:nvPicPr>
          <p:cNvPr id="1229" name="Google Shape;1229;g27a0baa5476_0_3" descr="File:Association for Computational ..."/>
          <p:cNvPicPr preferRelativeResize="0"/>
          <p:nvPr/>
        </p:nvPicPr>
        <p:blipFill rotWithShape="1">
          <a:blip r:embed="rId5">
            <a:alphaModFix/>
          </a:blip>
          <a:srcRect/>
          <a:stretch/>
        </p:blipFill>
        <p:spPr>
          <a:xfrm>
            <a:off x="7439125" y="445036"/>
            <a:ext cx="1033325" cy="700238"/>
          </a:xfrm>
          <a:prstGeom prst="rect">
            <a:avLst/>
          </a:prstGeom>
          <a:noFill/>
          <a:ln>
            <a:noFill/>
          </a:ln>
        </p:spPr>
      </p:pic>
      <p:sp>
        <p:nvSpPr>
          <p:cNvPr id="2" name="Slide Number Placeholder 1">
            <a:extLst>
              <a:ext uri="{FF2B5EF4-FFF2-40B4-BE49-F238E27FC236}">
                <a16:creationId xmlns:a16="http://schemas.microsoft.com/office/drawing/2014/main" id="{9E170CE9-2F98-475D-46FE-AF2B408B40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120</a:t>
            </a:fld>
            <a:endParaRPr lang="en-GB"/>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19"/>
          <p:cNvSpPr txBox="1">
            <a:spLocks noGrp="1"/>
          </p:cNvSpPr>
          <p:nvPr>
            <p:ph type="ctrTitle"/>
          </p:nvPr>
        </p:nvSpPr>
        <p:spPr>
          <a:xfrm>
            <a:off x="311700" y="744575"/>
            <a:ext cx="8369700" cy="17088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990"/>
              <a:buNone/>
            </a:pPr>
            <a:r>
              <a:rPr lang="en-GB" b="1"/>
              <a:t>Interviews</a:t>
            </a:r>
            <a:endParaRPr/>
          </a:p>
        </p:txBody>
      </p:sp>
      <p:sp>
        <p:nvSpPr>
          <p:cNvPr id="1235" name="Google Shape;1235;p19"/>
          <p:cNvSpPr txBox="1">
            <a:spLocks noGrp="1"/>
          </p:cNvSpPr>
          <p:nvPr>
            <p:ph type="subTitle" idx="1"/>
          </p:nvPr>
        </p:nvSpPr>
        <p:spPr>
          <a:xfrm>
            <a:off x="311700" y="2571875"/>
            <a:ext cx="8520600" cy="792600"/>
          </a:xfrm>
          <a:prstGeom prst="rect">
            <a:avLst/>
          </a:prstGeom>
          <a:noFill/>
          <a:ln>
            <a:noFill/>
          </a:ln>
        </p:spPr>
        <p:txBody>
          <a:bodyPr spcFirstLastPara="1" wrap="square" lIns="91425" tIns="91425" rIns="91425" bIns="91425" anchor="t" anchorCtr="0">
            <a:normAutofit/>
          </a:bodyPr>
          <a:lstStyle/>
          <a:p>
            <a:pPr marL="457200" lvl="0" indent="-342900" algn="ctr" rtl="0">
              <a:lnSpc>
                <a:spcPct val="100000"/>
              </a:lnSpc>
              <a:spcBef>
                <a:spcPts val="0"/>
              </a:spcBef>
              <a:spcAft>
                <a:spcPts val="0"/>
              </a:spcAft>
              <a:buSzPts val="2800"/>
              <a:buNone/>
            </a:pPr>
            <a:r>
              <a:rPr lang="en-GB"/>
              <a:t>PhD positions, Internships and Postdoctoral Fellows</a:t>
            </a:r>
            <a:endParaRPr/>
          </a:p>
        </p:txBody>
      </p:sp>
      <p:pic>
        <p:nvPicPr>
          <p:cNvPr id="1236" name="Google Shape;1236;p19"/>
          <p:cNvPicPr preferRelativeResize="0"/>
          <p:nvPr/>
        </p:nvPicPr>
        <p:blipFill rotWithShape="1">
          <a:blip r:embed="rId3">
            <a:alphaModFix/>
          </a:blip>
          <a:srcRect/>
          <a:stretch/>
        </p:blipFill>
        <p:spPr>
          <a:xfrm>
            <a:off x="3197437" y="3364475"/>
            <a:ext cx="2598224" cy="13374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g279b92abac6_0_5"/>
          <p:cNvSpPr txBox="1">
            <a:spLocks noGrp="1"/>
          </p:cNvSpPr>
          <p:nvPr>
            <p:ph type="title"/>
          </p:nvPr>
        </p:nvSpPr>
        <p:spPr>
          <a:xfrm>
            <a:off x="1211550" y="445025"/>
            <a:ext cx="76209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What are the interviews for?</a:t>
            </a:r>
            <a:endParaRPr/>
          </a:p>
        </p:txBody>
      </p:sp>
      <p:sp>
        <p:nvSpPr>
          <p:cNvPr id="1242" name="Google Shape;1242;g279b92abac6_0_5"/>
          <p:cNvSpPr txBox="1">
            <a:spLocks noGrp="1"/>
          </p:cNvSpPr>
          <p:nvPr>
            <p:ph type="body" idx="1"/>
          </p:nvPr>
        </p:nvSpPr>
        <p:spPr>
          <a:xfrm>
            <a:off x="506600" y="1152475"/>
            <a:ext cx="80931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sz="2000" dirty="0"/>
              <a:t>Interviewers want to know if your skills match their need</a:t>
            </a:r>
            <a:endParaRPr sz="2000" dirty="0"/>
          </a:p>
          <a:p>
            <a:pPr marL="457200" lvl="0" indent="-342900" algn="l" rtl="0">
              <a:lnSpc>
                <a:spcPct val="115000"/>
              </a:lnSpc>
              <a:spcBef>
                <a:spcPts val="0"/>
              </a:spcBef>
              <a:spcAft>
                <a:spcPts val="0"/>
              </a:spcAft>
              <a:buSzPts val="1800"/>
              <a:buChar char="●"/>
            </a:pPr>
            <a:r>
              <a:rPr lang="en-GB" sz="2000" dirty="0"/>
              <a:t>It’s mutual</a:t>
            </a:r>
            <a:endParaRPr sz="2000" dirty="0"/>
          </a:p>
          <a:p>
            <a:pPr marL="914400" lvl="1" indent="-317500" algn="l" rtl="0">
              <a:lnSpc>
                <a:spcPct val="115000"/>
              </a:lnSpc>
              <a:spcBef>
                <a:spcPts val="0"/>
              </a:spcBef>
              <a:spcAft>
                <a:spcPts val="0"/>
              </a:spcAft>
              <a:buSzPts val="1400"/>
              <a:buChar char="○"/>
            </a:pPr>
            <a:r>
              <a:rPr lang="en-GB" sz="1600" dirty="0"/>
              <a:t>you need to decide if the job and workplace matches your expectations</a:t>
            </a:r>
            <a:endParaRPr sz="1600" dirty="0"/>
          </a:p>
          <a:p>
            <a:pPr marL="914400" lvl="1" indent="-317500" algn="l" rtl="0">
              <a:lnSpc>
                <a:spcPct val="115000"/>
              </a:lnSpc>
              <a:spcBef>
                <a:spcPts val="0"/>
              </a:spcBef>
              <a:spcAft>
                <a:spcPts val="0"/>
              </a:spcAft>
              <a:buSzPts val="1400"/>
              <a:buChar char="○"/>
            </a:pPr>
            <a:r>
              <a:rPr lang="en-GB" sz="1600" dirty="0"/>
              <a:t>Ask questions &amp; be curious </a:t>
            </a:r>
            <a:endParaRPr sz="1600" dirty="0"/>
          </a:p>
          <a:p>
            <a:pPr marL="0" lvl="0" indent="0" algn="l" rtl="0">
              <a:lnSpc>
                <a:spcPct val="115000"/>
              </a:lnSpc>
              <a:spcBef>
                <a:spcPts val="1200"/>
              </a:spcBef>
              <a:spcAft>
                <a:spcPts val="1200"/>
              </a:spcAft>
              <a:buSzPts val="1800"/>
              <a:buNone/>
            </a:pPr>
            <a:endParaRPr dirty="0"/>
          </a:p>
        </p:txBody>
      </p:sp>
      <p:pic>
        <p:nvPicPr>
          <p:cNvPr id="1244" name="Google Shape;1244;g279b92abac6_0_5"/>
          <p:cNvPicPr preferRelativeResize="0"/>
          <p:nvPr/>
        </p:nvPicPr>
        <p:blipFill rotWithShape="1">
          <a:blip r:embed="rId3">
            <a:alphaModFix/>
          </a:blip>
          <a:srcRect/>
          <a:stretch/>
        </p:blipFill>
        <p:spPr>
          <a:xfrm>
            <a:off x="506588" y="278856"/>
            <a:ext cx="667259" cy="905051"/>
          </a:xfrm>
          <a:prstGeom prst="rect">
            <a:avLst/>
          </a:prstGeom>
          <a:noFill/>
          <a:ln>
            <a:noFill/>
          </a:ln>
        </p:spPr>
      </p:pic>
      <p:sp>
        <p:nvSpPr>
          <p:cNvPr id="2" name="Slide Number Placeholder 1">
            <a:extLst>
              <a:ext uri="{FF2B5EF4-FFF2-40B4-BE49-F238E27FC236}">
                <a16:creationId xmlns:a16="http://schemas.microsoft.com/office/drawing/2014/main" id="{71E84D42-0FC3-D17D-0332-C94E067B5B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122</a:t>
            </a:fld>
            <a:endParaRPr lang="en-GB"/>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g2edfea4b415_2_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PhD positions	</a:t>
            </a:r>
            <a:endParaRPr/>
          </a:p>
        </p:txBody>
      </p:sp>
      <p:sp>
        <p:nvSpPr>
          <p:cNvPr id="1252" name="Google Shape;1252;g2edfea4b415_2_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dirty="0"/>
              <a:t>Check for universities with an active NLP group</a:t>
            </a:r>
            <a:endParaRPr dirty="0"/>
          </a:p>
          <a:p>
            <a:pPr marL="457200" lvl="0" indent="-342900" algn="l" rtl="0">
              <a:lnSpc>
                <a:spcPct val="115000"/>
              </a:lnSpc>
              <a:spcBef>
                <a:spcPts val="0"/>
              </a:spcBef>
              <a:spcAft>
                <a:spcPts val="0"/>
              </a:spcAft>
              <a:buSzPts val="1800"/>
              <a:buChar char="●"/>
            </a:pPr>
            <a:r>
              <a:rPr lang="en-GB" dirty="0"/>
              <a:t>Find supervisors that publish in the NLP venues (e.g., *ACL/EMNLP/COLING/LREC)</a:t>
            </a:r>
            <a:endParaRPr dirty="0"/>
          </a:p>
          <a:p>
            <a:pPr marL="457200" lvl="0" indent="-342900" algn="l" rtl="0">
              <a:lnSpc>
                <a:spcPct val="115000"/>
              </a:lnSpc>
              <a:spcBef>
                <a:spcPts val="0"/>
              </a:spcBef>
              <a:spcAft>
                <a:spcPts val="0"/>
              </a:spcAft>
              <a:buSzPts val="1800"/>
              <a:buChar char="●"/>
            </a:pPr>
            <a:r>
              <a:rPr lang="en-GB" dirty="0"/>
              <a:t>Different continents and countries have their own procedure. Read the information before applying! </a:t>
            </a:r>
            <a:endParaRPr dirty="0"/>
          </a:p>
          <a:p>
            <a:pPr marL="1371600" lvl="1" indent="-317500" algn="l" rtl="0">
              <a:lnSpc>
                <a:spcPct val="115000"/>
              </a:lnSpc>
              <a:spcBef>
                <a:spcPts val="0"/>
              </a:spcBef>
              <a:spcAft>
                <a:spcPts val="0"/>
              </a:spcAft>
              <a:buSzPts val="1400"/>
              <a:buChar char="○"/>
            </a:pPr>
            <a:r>
              <a:rPr lang="en-GB" dirty="0"/>
              <a:t>US</a:t>
            </a:r>
            <a:endParaRPr dirty="0"/>
          </a:p>
          <a:p>
            <a:pPr marL="1371600" lvl="1" indent="-317500" algn="l" rtl="0">
              <a:lnSpc>
                <a:spcPct val="115000"/>
              </a:lnSpc>
              <a:spcBef>
                <a:spcPts val="0"/>
              </a:spcBef>
              <a:spcAft>
                <a:spcPts val="0"/>
              </a:spcAft>
              <a:buSzPts val="1400"/>
              <a:buChar char="○"/>
            </a:pPr>
            <a:r>
              <a:rPr lang="en-GB" dirty="0"/>
              <a:t>Europe</a:t>
            </a:r>
            <a:endParaRPr dirty="0"/>
          </a:p>
          <a:p>
            <a:pPr marL="1371600" lvl="1" indent="-317500" algn="l" rtl="0">
              <a:lnSpc>
                <a:spcPct val="115000"/>
              </a:lnSpc>
              <a:spcBef>
                <a:spcPts val="0"/>
              </a:spcBef>
              <a:spcAft>
                <a:spcPts val="0"/>
              </a:spcAft>
              <a:buSzPts val="1400"/>
              <a:buChar char="○"/>
            </a:pPr>
            <a:r>
              <a:rPr lang="en-GB" dirty="0"/>
              <a:t>Australia</a:t>
            </a:r>
            <a:endParaRPr dirty="0"/>
          </a:p>
          <a:p>
            <a:pPr marL="1371600" lvl="1" indent="-317500" algn="l" rtl="0">
              <a:lnSpc>
                <a:spcPct val="115000"/>
              </a:lnSpc>
              <a:spcBef>
                <a:spcPts val="0"/>
              </a:spcBef>
              <a:spcAft>
                <a:spcPts val="0"/>
              </a:spcAft>
              <a:buSzPts val="1400"/>
              <a:buChar char="○"/>
            </a:pPr>
            <a:r>
              <a:rPr lang="en-GB" dirty="0"/>
              <a:t>Asia</a:t>
            </a:r>
            <a:endParaRPr dirty="0"/>
          </a:p>
          <a:p>
            <a:pPr marL="1371600" lvl="1" indent="-317500" algn="l" rtl="0">
              <a:lnSpc>
                <a:spcPct val="115000"/>
              </a:lnSpc>
              <a:spcBef>
                <a:spcPts val="0"/>
              </a:spcBef>
              <a:spcAft>
                <a:spcPts val="0"/>
              </a:spcAft>
              <a:buSzPts val="1400"/>
              <a:buChar char="○"/>
            </a:pPr>
            <a:r>
              <a:rPr lang="en-GB" dirty="0"/>
              <a:t>Africa</a:t>
            </a:r>
            <a:endParaRPr dirty="0"/>
          </a:p>
        </p:txBody>
      </p:sp>
      <p:sp>
        <p:nvSpPr>
          <p:cNvPr id="2" name="Slide Number Placeholder 1">
            <a:extLst>
              <a:ext uri="{FF2B5EF4-FFF2-40B4-BE49-F238E27FC236}">
                <a16:creationId xmlns:a16="http://schemas.microsoft.com/office/drawing/2014/main" id="{6B0E1F12-FDD6-2B90-D60D-8C094B3C7B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123</a:t>
            </a:fld>
            <a:endParaRPr lang="en-GB"/>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g2edfea4b415_2_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Internships</a:t>
            </a:r>
            <a:endParaRPr/>
          </a:p>
        </p:txBody>
      </p:sp>
      <p:sp>
        <p:nvSpPr>
          <p:cNvPr id="1259" name="Google Shape;1259;g2edfea4b415_2_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Short-term jobs</a:t>
            </a:r>
            <a:endParaRPr/>
          </a:p>
          <a:p>
            <a:pPr marL="457200" lvl="0" indent="-342900" algn="l" rtl="0">
              <a:lnSpc>
                <a:spcPct val="115000"/>
              </a:lnSpc>
              <a:spcBef>
                <a:spcPts val="0"/>
              </a:spcBef>
              <a:spcAft>
                <a:spcPts val="0"/>
              </a:spcAft>
              <a:buSzPts val="1800"/>
              <a:buChar char="●"/>
            </a:pPr>
            <a:r>
              <a:rPr lang="en-GB"/>
              <a:t>Gives you a flavour of what to expect after PhD</a:t>
            </a:r>
            <a:endParaRPr/>
          </a:p>
          <a:p>
            <a:pPr marL="457200" lvl="0" indent="-342900" algn="l" rtl="0">
              <a:lnSpc>
                <a:spcPct val="115000"/>
              </a:lnSpc>
              <a:spcBef>
                <a:spcPts val="0"/>
              </a:spcBef>
              <a:spcAft>
                <a:spcPts val="0"/>
              </a:spcAft>
              <a:buSzPts val="1800"/>
              <a:buChar char="●"/>
            </a:pPr>
            <a:r>
              <a:rPr lang="en-GB"/>
              <a:t>Opportunity to work with those researchers you wish to learn from</a:t>
            </a:r>
            <a:endParaRPr/>
          </a:p>
          <a:p>
            <a:pPr marL="457200" lvl="0" indent="-342900" algn="l" rtl="0">
              <a:lnSpc>
                <a:spcPct val="115000"/>
              </a:lnSpc>
              <a:spcBef>
                <a:spcPts val="0"/>
              </a:spcBef>
              <a:spcAft>
                <a:spcPts val="0"/>
              </a:spcAft>
              <a:buSzPts val="1800"/>
              <a:buChar char="●"/>
            </a:pPr>
            <a:r>
              <a:rPr lang="en-GB"/>
              <a:t>Can open more options after graduation</a:t>
            </a:r>
            <a:endParaRPr/>
          </a:p>
          <a:p>
            <a:pPr marL="457200" lvl="0" indent="-342900" algn="l" rtl="0">
              <a:lnSpc>
                <a:spcPct val="115000"/>
              </a:lnSpc>
              <a:spcBef>
                <a:spcPts val="0"/>
              </a:spcBef>
              <a:spcAft>
                <a:spcPts val="0"/>
              </a:spcAft>
              <a:buSzPts val="1800"/>
              <a:buChar char="●"/>
            </a:pPr>
            <a:r>
              <a:rPr lang="en-GB"/>
              <a:t>May lead to one or more publications</a:t>
            </a:r>
            <a:endParaRPr/>
          </a:p>
          <a:p>
            <a:pPr marL="457200" lvl="0" indent="-342900" algn="l" rtl="0">
              <a:lnSpc>
                <a:spcPct val="115000"/>
              </a:lnSpc>
              <a:spcBef>
                <a:spcPts val="0"/>
              </a:spcBef>
              <a:spcAft>
                <a:spcPts val="0"/>
              </a:spcAft>
              <a:buSzPts val="1800"/>
              <a:buChar char="●"/>
            </a:pPr>
            <a:r>
              <a:rPr lang="en-GB"/>
              <a:t>May lead to scholarships</a:t>
            </a:r>
            <a:endParaRPr/>
          </a:p>
        </p:txBody>
      </p:sp>
      <p:pic>
        <p:nvPicPr>
          <p:cNvPr id="1261" name="Google Shape;1261;g2edfea4b415_2_25"/>
          <p:cNvPicPr preferRelativeResize="0"/>
          <p:nvPr/>
        </p:nvPicPr>
        <p:blipFill rotWithShape="1">
          <a:blip r:embed="rId3">
            <a:alphaModFix/>
          </a:blip>
          <a:srcRect/>
          <a:stretch/>
        </p:blipFill>
        <p:spPr>
          <a:xfrm>
            <a:off x="7345224" y="3759550"/>
            <a:ext cx="1077350" cy="903675"/>
          </a:xfrm>
          <a:prstGeom prst="rect">
            <a:avLst/>
          </a:prstGeom>
          <a:noFill/>
          <a:ln>
            <a:noFill/>
          </a:ln>
        </p:spPr>
      </p:pic>
      <p:sp>
        <p:nvSpPr>
          <p:cNvPr id="2" name="Slide Number Placeholder 1">
            <a:extLst>
              <a:ext uri="{FF2B5EF4-FFF2-40B4-BE49-F238E27FC236}">
                <a16:creationId xmlns:a16="http://schemas.microsoft.com/office/drawing/2014/main" id="{0CA82417-BD5B-9BF7-95F1-AA5425243B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124</a:t>
            </a:fld>
            <a:endParaRPr lang="en-GB"/>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g2edfea4b415_2_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Postdoctoral Fellow (postdoc) or Research Fellow</a:t>
            </a:r>
            <a:endParaRPr/>
          </a:p>
        </p:txBody>
      </p:sp>
      <p:sp>
        <p:nvSpPr>
          <p:cNvPr id="1267" name="Google Shape;1267;g2edfea4b415_2_15"/>
          <p:cNvSpPr txBox="1">
            <a:spLocks noGrp="1"/>
          </p:cNvSpPr>
          <p:nvPr>
            <p:ph type="body" idx="1"/>
          </p:nvPr>
        </p:nvSpPr>
        <p:spPr>
          <a:xfrm>
            <a:off x="311700" y="1152475"/>
            <a:ext cx="8520600" cy="36891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dirty="0"/>
              <a:t>Early career researchers</a:t>
            </a:r>
            <a:endParaRPr dirty="0"/>
          </a:p>
          <a:p>
            <a:pPr marL="457200" lvl="0" indent="-342900" algn="l" rtl="0">
              <a:lnSpc>
                <a:spcPct val="115000"/>
              </a:lnSpc>
              <a:spcBef>
                <a:spcPts val="0"/>
              </a:spcBef>
              <a:spcAft>
                <a:spcPts val="0"/>
              </a:spcAft>
              <a:buSzPts val="1800"/>
              <a:buChar char="●"/>
            </a:pPr>
            <a:r>
              <a:rPr lang="en-GB" dirty="0"/>
              <a:t>Typically 2-3 years after PhD</a:t>
            </a:r>
            <a:endParaRPr dirty="0"/>
          </a:p>
          <a:p>
            <a:pPr marL="914400" lvl="1" indent="-317500" algn="l" rtl="0">
              <a:lnSpc>
                <a:spcPct val="115000"/>
              </a:lnSpc>
              <a:spcBef>
                <a:spcPts val="0"/>
              </a:spcBef>
              <a:spcAft>
                <a:spcPts val="0"/>
              </a:spcAft>
              <a:buSzPts val="1400"/>
              <a:buChar char="○"/>
            </a:pPr>
            <a:r>
              <a:rPr lang="en-GB" dirty="0"/>
              <a:t>Same as PhDs, postdoc positions are different in different continents</a:t>
            </a:r>
            <a:endParaRPr dirty="0"/>
          </a:p>
          <a:p>
            <a:pPr marL="914400" lvl="1" indent="-317500" algn="l" rtl="0">
              <a:lnSpc>
                <a:spcPct val="115000"/>
              </a:lnSpc>
              <a:spcBef>
                <a:spcPts val="0"/>
              </a:spcBef>
              <a:spcAft>
                <a:spcPts val="0"/>
              </a:spcAft>
              <a:buSzPts val="1400"/>
              <a:buChar char="○"/>
            </a:pPr>
            <a:r>
              <a:rPr lang="en-GB" dirty="0"/>
              <a:t>In Australia: Typically 3-years</a:t>
            </a:r>
            <a:endParaRPr dirty="0"/>
          </a:p>
          <a:p>
            <a:pPr marL="457200" lvl="0" indent="-342900" algn="l" rtl="0">
              <a:lnSpc>
                <a:spcPct val="115000"/>
              </a:lnSpc>
              <a:spcBef>
                <a:spcPts val="0"/>
              </a:spcBef>
              <a:spcAft>
                <a:spcPts val="0"/>
              </a:spcAft>
              <a:buSzPts val="1800"/>
              <a:buChar char="●"/>
            </a:pPr>
            <a:r>
              <a:rPr lang="en-GB" dirty="0"/>
              <a:t>One project </a:t>
            </a:r>
            <a:endParaRPr dirty="0"/>
          </a:p>
          <a:p>
            <a:pPr marL="457200" lvl="0" indent="-342900" algn="l" rtl="0">
              <a:lnSpc>
                <a:spcPct val="115000"/>
              </a:lnSpc>
              <a:spcBef>
                <a:spcPts val="0"/>
              </a:spcBef>
              <a:spcAft>
                <a:spcPts val="0"/>
              </a:spcAft>
              <a:buSzPts val="1800"/>
              <a:buChar char="●"/>
            </a:pPr>
            <a:r>
              <a:rPr lang="en-GB" dirty="0"/>
              <a:t>Aim is to get you ready for the next job (industry or academia)</a:t>
            </a:r>
            <a:endParaRPr dirty="0"/>
          </a:p>
          <a:p>
            <a:pPr marL="0" lvl="0" indent="0" algn="l" rtl="0">
              <a:lnSpc>
                <a:spcPct val="115000"/>
              </a:lnSpc>
              <a:spcBef>
                <a:spcPts val="1200"/>
              </a:spcBef>
              <a:spcAft>
                <a:spcPts val="0"/>
              </a:spcAft>
              <a:buSzPts val="1800"/>
              <a:buNone/>
            </a:pPr>
            <a:endParaRPr dirty="0"/>
          </a:p>
          <a:p>
            <a:pPr marL="0" lvl="0" indent="0" algn="l" rtl="0">
              <a:lnSpc>
                <a:spcPct val="115000"/>
              </a:lnSpc>
              <a:spcBef>
                <a:spcPts val="1200"/>
              </a:spcBef>
              <a:spcAft>
                <a:spcPts val="1200"/>
              </a:spcAft>
              <a:buSzPts val="1800"/>
              <a:buNone/>
            </a:pPr>
            <a:r>
              <a:rPr lang="en-GB" dirty="0"/>
              <a:t>Publish as much as you can!</a:t>
            </a:r>
            <a:endParaRPr dirty="0"/>
          </a:p>
        </p:txBody>
      </p:sp>
      <p:sp>
        <p:nvSpPr>
          <p:cNvPr id="2" name="Slide Number Placeholder 1">
            <a:extLst>
              <a:ext uri="{FF2B5EF4-FFF2-40B4-BE49-F238E27FC236}">
                <a16:creationId xmlns:a16="http://schemas.microsoft.com/office/drawing/2014/main" id="{0202D807-937E-9A61-E6B1-1F78FBF070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125</a:t>
            </a:fld>
            <a:endParaRPr lang="en-GB"/>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Applying for jobs or PhD positions </a:t>
            </a:r>
            <a:endParaRPr/>
          </a:p>
        </p:txBody>
      </p:sp>
      <p:sp>
        <p:nvSpPr>
          <p:cNvPr id="1275" name="Google Shape;1275;p20"/>
          <p:cNvSpPr txBox="1">
            <a:spLocks noGrp="1"/>
          </p:cNvSpPr>
          <p:nvPr>
            <p:ph type="body" idx="1"/>
          </p:nvPr>
        </p:nvSpPr>
        <p:spPr>
          <a:xfrm>
            <a:off x="311700" y="1241300"/>
            <a:ext cx="8520600" cy="33423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1200"/>
              </a:spcBef>
              <a:spcAft>
                <a:spcPts val="0"/>
              </a:spcAft>
              <a:buSzPts val="1800"/>
              <a:buChar char="●"/>
            </a:pPr>
            <a:r>
              <a:rPr lang="en-GB"/>
              <a:t>A current CV/Resume</a:t>
            </a:r>
            <a:endParaRPr/>
          </a:p>
          <a:p>
            <a:pPr marL="457200" lvl="0" indent="-342900" algn="l" rtl="0">
              <a:lnSpc>
                <a:spcPct val="115000"/>
              </a:lnSpc>
              <a:spcBef>
                <a:spcPts val="0"/>
              </a:spcBef>
              <a:spcAft>
                <a:spcPts val="0"/>
              </a:spcAft>
              <a:buSzPts val="1800"/>
              <a:buChar char="●"/>
            </a:pPr>
            <a:r>
              <a:rPr lang="en-GB"/>
              <a:t>A cover letter to state why you wish to be considered </a:t>
            </a:r>
            <a:r>
              <a:rPr lang="en-GB" u="sng"/>
              <a:t>for a given position</a:t>
            </a:r>
            <a:endParaRPr u="sng"/>
          </a:p>
          <a:p>
            <a:pPr marL="457200" lvl="0" indent="-342900" algn="l" rtl="0">
              <a:lnSpc>
                <a:spcPct val="115000"/>
              </a:lnSpc>
              <a:spcBef>
                <a:spcPts val="0"/>
              </a:spcBef>
              <a:spcAft>
                <a:spcPts val="0"/>
              </a:spcAft>
              <a:buSzPts val="1800"/>
              <a:buChar char="●"/>
            </a:pPr>
            <a:r>
              <a:rPr lang="en-GB"/>
              <a:t>Any relevant documents (if asked) such as university qualifications</a:t>
            </a:r>
            <a:endParaRPr/>
          </a:p>
          <a:p>
            <a:pPr marL="457200" lvl="0" indent="-342900" algn="l" rtl="0">
              <a:lnSpc>
                <a:spcPct val="115000"/>
              </a:lnSpc>
              <a:spcBef>
                <a:spcPts val="0"/>
              </a:spcBef>
              <a:spcAft>
                <a:spcPts val="0"/>
              </a:spcAft>
              <a:buSzPts val="1800"/>
              <a:buChar char="●"/>
            </a:pPr>
            <a:r>
              <a:rPr lang="en-GB"/>
              <a:t>A list of references (check with them first, and </a:t>
            </a:r>
            <a:r>
              <a:rPr lang="en-GB" u="sng"/>
              <a:t>ask permission</a:t>
            </a:r>
            <a:r>
              <a:rPr lang="en-GB"/>
              <a:t>)</a:t>
            </a:r>
            <a:endParaRPr/>
          </a:p>
        </p:txBody>
      </p:sp>
      <p:pic>
        <p:nvPicPr>
          <p:cNvPr id="1277" name="Google Shape;1277;p20"/>
          <p:cNvPicPr preferRelativeResize="0"/>
          <p:nvPr/>
        </p:nvPicPr>
        <p:blipFill rotWithShape="1">
          <a:blip r:embed="rId3">
            <a:alphaModFix/>
          </a:blip>
          <a:srcRect/>
          <a:stretch/>
        </p:blipFill>
        <p:spPr>
          <a:xfrm>
            <a:off x="429995" y="3657324"/>
            <a:ext cx="1029025" cy="926276"/>
          </a:xfrm>
          <a:prstGeom prst="rect">
            <a:avLst/>
          </a:prstGeom>
          <a:noFill/>
          <a:ln>
            <a:noFill/>
          </a:ln>
        </p:spPr>
      </p:pic>
      <p:sp>
        <p:nvSpPr>
          <p:cNvPr id="2" name="Slide Number Placeholder 1">
            <a:extLst>
              <a:ext uri="{FF2B5EF4-FFF2-40B4-BE49-F238E27FC236}">
                <a16:creationId xmlns:a16="http://schemas.microsoft.com/office/drawing/2014/main" id="{33901998-9D4E-8DA7-B54D-15693903A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126</a:t>
            </a:fld>
            <a:endParaRPr lang="en-GB"/>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g27a0baa5476_0_2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So, you’ve been asked to do an interview</a:t>
            </a:r>
            <a:endParaRPr/>
          </a:p>
        </p:txBody>
      </p:sp>
      <p:sp>
        <p:nvSpPr>
          <p:cNvPr id="1283" name="Google Shape;1283;g27a0baa5476_0_218"/>
          <p:cNvSpPr txBox="1">
            <a:spLocks noGrp="1"/>
          </p:cNvSpPr>
          <p:nvPr>
            <p:ph type="body" idx="1"/>
          </p:nvPr>
        </p:nvSpPr>
        <p:spPr>
          <a:xfrm>
            <a:off x="311700" y="1226425"/>
            <a:ext cx="8520600" cy="33423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GB">
                <a:solidFill>
                  <a:srgbClr val="38761D"/>
                </a:solidFill>
              </a:rPr>
              <a:t>Congratulations! It’s great to be shortlisted!</a:t>
            </a:r>
            <a:endParaRPr>
              <a:solidFill>
                <a:srgbClr val="38761D"/>
              </a:solidFill>
            </a:endParaRPr>
          </a:p>
          <a:p>
            <a:pPr marL="0" lvl="0" indent="0" algn="l" rtl="0">
              <a:lnSpc>
                <a:spcPct val="115000"/>
              </a:lnSpc>
              <a:spcBef>
                <a:spcPts val="0"/>
              </a:spcBef>
              <a:spcAft>
                <a:spcPts val="0"/>
              </a:spcAft>
              <a:buSzPts val="1800"/>
              <a:buNone/>
            </a:pPr>
            <a:endParaRPr>
              <a:solidFill>
                <a:srgbClr val="38761D"/>
              </a:solidFill>
            </a:endParaRPr>
          </a:p>
          <a:p>
            <a:pPr marL="457200" lvl="0" indent="-342900" algn="l" rtl="0">
              <a:lnSpc>
                <a:spcPct val="115000"/>
              </a:lnSpc>
              <a:spcBef>
                <a:spcPts val="0"/>
              </a:spcBef>
              <a:spcAft>
                <a:spcPts val="0"/>
              </a:spcAft>
              <a:buSzPts val="1800"/>
              <a:buChar char="●"/>
            </a:pPr>
            <a:r>
              <a:rPr lang="en-GB"/>
              <a:t>Communicate immediately if there are date and times you are not available.</a:t>
            </a:r>
            <a:endParaRPr/>
          </a:p>
          <a:p>
            <a:pPr marL="457200" lvl="0" indent="-342900" algn="l" rtl="0">
              <a:lnSpc>
                <a:spcPct val="115000"/>
              </a:lnSpc>
              <a:spcBef>
                <a:spcPts val="0"/>
              </a:spcBef>
              <a:spcAft>
                <a:spcPts val="0"/>
              </a:spcAft>
              <a:buSzPts val="1800"/>
              <a:buChar char="●"/>
            </a:pPr>
            <a:r>
              <a:rPr lang="en-GB"/>
              <a:t>Time to prepare! </a:t>
            </a:r>
            <a:endParaRPr/>
          </a:p>
          <a:p>
            <a:pPr marL="914400" lvl="1" indent="-317500" algn="l" rtl="0">
              <a:lnSpc>
                <a:spcPct val="115000"/>
              </a:lnSpc>
              <a:spcBef>
                <a:spcPts val="0"/>
              </a:spcBef>
              <a:spcAft>
                <a:spcPts val="0"/>
              </a:spcAft>
              <a:buSzPts val="1400"/>
              <a:buChar char="○"/>
            </a:pPr>
            <a:r>
              <a:rPr lang="en-GB"/>
              <a:t>Also known as “do your homework”!</a:t>
            </a:r>
            <a:endParaRPr/>
          </a:p>
          <a:p>
            <a:pPr marL="914400" lvl="1" indent="-317500" algn="l" rtl="0">
              <a:lnSpc>
                <a:spcPct val="115000"/>
              </a:lnSpc>
              <a:spcBef>
                <a:spcPts val="0"/>
              </a:spcBef>
              <a:spcAft>
                <a:spcPts val="0"/>
              </a:spcAft>
              <a:buSzPts val="1400"/>
              <a:buChar char="○"/>
            </a:pPr>
            <a:r>
              <a:rPr lang="en-GB"/>
              <a:t>Make sure you know the organisation: what they do and why</a:t>
            </a:r>
            <a:endParaRPr/>
          </a:p>
          <a:p>
            <a:pPr marL="914400" lvl="1" indent="-317500" algn="l" rtl="0">
              <a:lnSpc>
                <a:spcPct val="115000"/>
              </a:lnSpc>
              <a:spcBef>
                <a:spcPts val="0"/>
              </a:spcBef>
              <a:spcAft>
                <a:spcPts val="0"/>
              </a:spcAft>
              <a:buSzPts val="1400"/>
              <a:buChar char="○"/>
            </a:pPr>
            <a:r>
              <a:rPr lang="en-GB"/>
              <a:t>The interviewers background (if known in advance)</a:t>
            </a:r>
            <a:endParaRPr/>
          </a:p>
          <a:p>
            <a:pPr marL="914400" lvl="1" indent="-317500" algn="l" rtl="0">
              <a:lnSpc>
                <a:spcPct val="115000"/>
              </a:lnSpc>
              <a:spcBef>
                <a:spcPts val="0"/>
              </a:spcBef>
              <a:spcAft>
                <a:spcPts val="0"/>
              </a:spcAft>
              <a:buSzPts val="1400"/>
              <a:buChar char="○"/>
            </a:pPr>
            <a:r>
              <a:rPr lang="en-GB"/>
              <a:t>Some questions to ask about the job! </a:t>
            </a:r>
            <a:endParaRPr/>
          </a:p>
          <a:p>
            <a:pPr marL="457200" lvl="0" indent="0" algn="l" rtl="0">
              <a:lnSpc>
                <a:spcPct val="115000"/>
              </a:lnSpc>
              <a:spcBef>
                <a:spcPts val="0"/>
              </a:spcBef>
              <a:spcAft>
                <a:spcPts val="0"/>
              </a:spcAft>
              <a:buSzPts val="1800"/>
              <a:buNone/>
            </a:pPr>
            <a:endParaRPr/>
          </a:p>
        </p:txBody>
      </p:sp>
      <p:pic>
        <p:nvPicPr>
          <p:cNvPr id="1285" name="Google Shape;1285;g27a0baa5476_0_218"/>
          <p:cNvPicPr preferRelativeResize="0"/>
          <p:nvPr/>
        </p:nvPicPr>
        <p:blipFill rotWithShape="1">
          <a:blip r:embed="rId3">
            <a:alphaModFix/>
          </a:blip>
          <a:srcRect/>
          <a:stretch/>
        </p:blipFill>
        <p:spPr>
          <a:xfrm>
            <a:off x="7258700" y="2966451"/>
            <a:ext cx="1213749" cy="1495224"/>
          </a:xfrm>
          <a:prstGeom prst="rect">
            <a:avLst/>
          </a:prstGeom>
          <a:noFill/>
          <a:ln>
            <a:noFill/>
          </a:ln>
        </p:spPr>
      </p:pic>
      <p:sp>
        <p:nvSpPr>
          <p:cNvPr id="2" name="Slide Number Placeholder 1">
            <a:extLst>
              <a:ext uri="{FF2B5EF4-FFF2-40B4-BE49-F238E27FC236}">
                <a16:creationId xmlns:a16="http://schemas.microsoft.com/office/drawing/2014/main" id="{C00C8D59-770D-C6D6-62AE-92F1147891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127</a:t>
            </a:fld>
            <a:endParaRPr lang="en-GB"/>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g2f0d885b75e_0_4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Interview day</a:t>
            </a:r>
            <a:endParaRPr/>
          </a:p>
        </p:txBody>
      </p:sp>
      <p:sp>
        <p:nvSpPr>
          <p:cNvPr id="1291" name="Google Shape;1291;g2f0d885b75e_0_419"/>
          <p:cNvSpPr txBox="1">
            <a:spLocks noGrp="1"/>
          </p:cNvSpPr>
          <p:nvPr>
            <p:ph type="body" idx="1"/>
          </p:nvPr>
        </p:nvSpPr>
        <p:spPr>
          <a:xfrm>
            <a:off x="311700" y="1226425"/>
            <a:ext cx="8709300" cy="33423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Char char="●"/>
            </a:pPr>
            <a:r>
              <a:rPr lang="en-GB"/>
              <a:t>Be punctual! </a:t>
            </a:r>
            <a:endParaRPr/>
          </a:p>
          <a:p>
            <a:pPr marL="457200" lvl="0" indent="-342900" algn="l" rtl="0">
              <a:lnSpc>
                <a:spcPct val="115000"/>
              </a:lnSpc>
              <a:spcBef>
                <a:spcPts val="0"/>
              </a:spcBef>
              <a:spcAft>
                <a:spcPts val="0"/>
              </a:spcAft>
              <a:buSzPts val="1800"/>
              <a:buChar char="●"/>
            </a:pPr>
            <a:r>
              <a:rPr lang="en-GB"/>
              <a:t>If you cannot make it, let them know as soon as possible (cancel or rearrange)</a:t>
            </a:r>
            <a:endParaRPr/>
          </a:p>
          <a:p>
            <a:pPr marL="457200" lvl="0" indent="-342900" algn="l" rtl="0">
              <a:lnSpc>
                <a:spcPct val="115000"/>
              </a:lnSpc>
              <a:spcBef>
                <a:spcPts val="0"/>
              </a:spcBef>
              <a:spcAft>
                <a:spcPts val="0"/>
              </a:spcAft>
              <a:buSzPts val="1800"/>
              <a:buChar char="●"/>
            </a:pPr>
            <a:r>
              <a:rPr lang="en-GB"/>
              <a:t>Check in advance that the technology works (online)</a:t>
            </a:r>
            <a:endParaRPr/>
          </a:p>
          <a:p>
            <a:pPr marL="457200" lvl="0" indent="-342900" algn="l" rtl="0">
              <a:lnSpc>
                <a:spcPct val="115000"/>
              </a:lnSpc>
              <a:spcBef>
                <a:spcPts val="0"/>
              </a:spcBef>
              <a:spcAft>
                <a:spcPts val="0"/>
              </a:spcAft>
              <a:buSzPts val="1800"/>
              <a:buChar char="●"/>
            </a:pPr>
            <a:r>
              <a:rPr lang="en-GB"/>
              <a:t>If you’re to rely on technology for translation, let them know</a:t>
            </a:r>
            <a:endParaRPr/>
          </a:p>
        </p:txBody>
      </p:sp>
      <p:sp>
        <p:nvSpPr>
          <p:cNvPr id="2" name="Slide Number Placeholder 1">
            <a:extLst>
              <a:ext uri="{FF2B5EF4-FFF2-40B4-BE49-F238E27FC236}">
                <a16:creationId xmlns:a16="http://schemas.microsoft.com/office/drawing/2014/main" id="{6B0D1FD0-10AC-95E9-61B4-21D4691BE9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128</a:t>
            </a:fld>
            <a:endParaRPr lang="en-GB"/>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g2edfea4b415_2_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Introduce yourself!</a:t>
            </a:r>
            <a:endParaRPr/>
          </a:p>
        </p:txBody>
      </p:sp>
      <p:sp>
        <p:nvSpPr>
          <p:cNvPr id="1298" name="Google Shape;1298;g2edfea4b415_2_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GB"/>
              <a:t>It is vital to get this right!</a:t>
            </a:r>
            <a:endParaRPr/>
          </a:p>
          <a:p>
            <a:pPr marL="457200" lvl="0" indent="-342900" algn="l" rtl="0">
              <a:lnSpc>
                <a:spcPct val="115000"/>
              </a:lnSpc>
              <a:spcBef>
                <a:spcPts val="1200"/>
              </a:spcBef>
              <a:spcAft>
                <a:spcPts val="0"/>
              </a:spcAft>
              <a:buSzPts val="1800"/>
              <a:buChar char="●"/>
            </a:pPr>
            <a:r>
              <a:rPr lang="en-GB"/>
              <a:t>Explain your PhD in an elevator pitch level</a:t>
            </a:r>
            <a:endParaRPr/>
          </a:p>
          <a:p>
            <a:pPr marL="457200" lvl="0" indent="-342900" algn="l" rtl="0">
              <a:lnSpc>
                <a:spcPct val="115000"/>
              </a:lnSpc>
              <a:spcBef>
                <a:spcPts val="0"/>
              </a:spcBef>
              <a:spcAft>
                <a:spcPts val="0"/>
              </a:spcAft>
              <a:buSzPts val="1800"/>
              <a:buChar char="●"/>
            </a:pPr>
            <a:r>
              <a:rPr lang="en-GB"/>
              <a:t>Be ready to explain your papers, your contributions</a:t>
            </a:r>
            <a:endParaRPr/>
          </a:p>
          <a:p>
            <a:pPr marL="457200" lvl="0" indent="-342900" algn="l" rtl="0">
              <a:lnSpc>
                <a:spcPct val="115000"/>
              </a:lnSpc>
              <a:spcBef>
                <a:spcPts val="0"/>
              </a:spcBef>
              <a:spcAft>
                <a:spcPts val="0"/>
              </a:spcAft>
              <a:buSzPts val="1800"/>
              <a:buChar char="●"/>
            </a:pPr>
            <a:r>
              <a:rPr lang="en-GB"/>
              <a:t>Say what you learnt in the previous </a:t>
            </a:r>
            <a:r>
              <a:rPr lang="en-GB" u="sng"/>
              <a:t>position</a:t>
            </a:r>
            <a:r>
              <a:rPr lang="en-GB"/>
              <a:t> (skills)  </a:t>
            </a:r>
            <a:endParaRPr/>
          </a:p>
          <a:p>
            <a:pPr marL="0" lvl="0" indent="0" algn="l" rtl="0">
              <a:lnSpc>
                <a:spcPct val="115000"/>
              </a:lnSpc>
              <a:spcBef>
                <a:spcPts val="1200"/>
              </a:spcBef>
              <a:spcAft>
                <a:spcPts val="0"/>
              </a:spcAft>
              <a:buSzPts val="1800"/>
              <a:buNone/>
            </a:pPr>
            <a:endParaRPr/>
          </a:p>
          <a:p>
            <a:pPr marL="0" lvl="0" indent="0" algn="l" rtl="0">
              <a:lnSpc>
                <a:spcPct val="115000"/>
              </a:lnSpc>
              <a:spcBef>
                <a:spcPts val="1200"/>
              </a:spcBef>
              <a:spcAft>
                <a:spcPts val="0"/>
              </a:spcAft>
              <a:buSzPts val="1800"/>
              <a:buNone/>
            </a:pPr>
            <a:endParaRPr/>
          </a:p>
          <a:p>
            <a:pPr marL="0" lvl="0" indent="0" algn="l" rtl="0">
              <a:lnSpc>
                <a:spcPct val="115000"/>
              </a:lnSpc>
              <a:spcBef>
                <a:spcPts val="1200"/>
              </a:spcBef>
              <a:spcAft>
                <a:spcPts val="1200"/>
              </a:spcAft>
              <a:buSzPts val="1800"/>
              <a:buNone/>
            </a:pPr>
            <a:endParaRPr/>
          </a:p>
        </p:txBody>
      </p:sp>
      <p:pic>
        <p:nvPicPr>
          <p:cNvPr id="1300" name="Google Shape;1300;g2edfea4b415_2_20"/>
          <p:cNvPicPr preferRelativeResize="0"/>
          <p:nvPr/>
        </p:nvPicPr>
        <p:blipFill rotWithShape="1">
          <a:blip r:embed="rId3">
            <a:alphaModFix/>
          </a:blip>
          <a:srcRect/>
          <a:stretch/>
        </p:blipFill>
        <p:spPr>
          <a:xfrm>
            <a:off x="6497925" y="2750125"/>
            <a:ext cx="2020350" cy="1694674"/>
          </a:xfrm>
          <a:prstGeom prst="rect">
            <a:avLst/>
          </a:prstGeom>
          <a:noFill/>
          <a:ln>
            <a:noFill/>
          </a:ln>
        </p:spPr>
      </p:pic>
      <p:sp>
        <p:nvSpPr>
          <p:cNvPr id="1301" name="Google Shape;1301;g2edfea4b415_2_20"/>
          <p:cNvSpPr txBox="1"/>
          <p:nvPr/>
        </p:nvSpPr>
        <p:spPr>
          <a:xfrm>
            <a:off x="6497925" y="2430650"/>
            <a:ext cx="2072100" cy="3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a:solidFill>
                  <a:srgbClr val="00A9CE"/>
                </a:solidFill>
                <a:latin typeface="Caveat"/>
                <a:ea typeface="Caveat"/>
                <a:cs typeface="Caveat"/>
                <a:sym typeface="Caveat"/>
              </a:rPr>
              <a:t>It’s about me!</a:t>
            </a:r>
            <a:endParaRPr sz="1800" b="1" i="0" u="none" strike="noStrike" cap="none">
              <a:solidFill>
                <a:srgbClr val="00A9CE"/>
              </a:solidFill>
              <a:latin typeface="Caveat"/>
              <a:ea typeface="Caveat"/>
              <a:cs typeface="Caveat"/>
              <a:sym typeface="Caveat"/>
            </a:endParaRPr>
          </a:p>
        </p:txBody>
      </p:sp>
      <p:grpSp>
        <p:nvGrpSpPr>
          <p:cNvPr id="1302" name="Google Shape;1302;g2edfea4b415_2_20"/>
          <p:cNvGrpSpPr/>
          <p:nvPr/>
        </p:nvGrpSpPr>
        <p:grpSpPr>
          <a:xfrm>
            <a:off x="4008100" y="2571750"/>
            <a:ext cx="1908300" cy="2091350"/>
            <a:chOff x="4008100" y="2571750"/>
            <a:chExt cx="1908300" cy="2091350"/>
          </a:xfrm>
        </p:grpSpPr>
        <p:cxnSp>
          <p:nvCxnSpPr>
            <p:cNvPr id="1303" name="Google Shape;1303;g2edfea4b415_2_20"/>
            <p:cNvCxnSpPr/>
            <p:nvPr/>
          </p:nvCxnSpPr>
          <p:spPr>
            <a:xfrm>
              <a:off x="4838750" y="2571750"/>
              <a:ext cx="7500" cy="594600"/>
            </a:xfrm>
            <a:prstGeom prst="straightConnector1">
              <a:avLst/>
            </a:prstGeom>
            <a:noFill/>
            <a:ln w="19050" cap="flat" cmpd="sng">
              <a:solidFill>
                <a:schemeClr val="dk2"/>
              </a:solidFill>
              <a:prstDash val="solid"/>
              <a:round/>
              <a:headEnd type="none" w="sm" len="sm"/>
              <a:tailEnd type="triangle" w="med" len="med"/>
            </a:ln>
          </p:spPr>
        </p:cxnSp>
        <p:sp>
          <p:nvSpPr>
            <p:cNvPr id="1304" name="Google Shape;1304;g2edfea4b415_2_20"/>
            <p:cNvSpPr txBox="1"/>
            <p:nvPr/>
          </p:nvSpPr>
          <p:spPr>
            <a:xfrm>
              <a:off x="4008100" y="3196100"/>
              <a:ext cx="1908300" cy="146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2"/>
                </a:buClr>
                <a:buSzPts val="1400"/>
                <a:buFont typeface="Arial"/>
                <a:buAutoNum type="arabicPeriod"/>
              </a:pPr>
              <a:r>
                <a:rPr lang="en-GB" sz="1400" b="0" i="0" u="none" strike="noStrike" cap="none">
                  <a:solidFill>
                    <a:schemeClr val="dk2"/>
                  </a:solidFill>
                  <a:latin typeface="Arial"/>
                  <a:ea typeface="Arial"/>
                  <a:cs typeface="Arial"/>
                  <a:sym typeface="Arial"/>
                </a:rPr>
                <a:t>PhD</a:t>
              </a:r>
              <a:endParaRPr sz="1400" b="0" i="0" u="none" strike="noStrike" cap="none">
                <a:solidFill>
                  <a:schemeClr val="dk2"/>
                </a:solidFill>
                <a:latin typeface="Arial"/>
                <a:ea typeface="Arial"/>
                <a:cs typeface="Arial"/>
                <a:sym typeface="Arial"/>
              </a:endParaRPr>
            </a:p>
            <a:p>
              <a:pPr marL="457200" marR="0" lvl="0" indent="-317500" algn="l" rtl="0">
                <a:lnSpc>
                  <a:spcPct val="100000"/>
                </a:lnSpc>
                <a:spcBef>
                  <a:spcPts val="0"/>
                </a:spcBef>
                <a:spcAft>
                  <a:spcPts val="0"/>
                </a:spcAft>
                <a:buClr>
                  <a:schemeClr val="dk2"/>
                </a:buClr>
                <a:buSzPts val="1400"/>
                <a:buFont typeface="Arial"/>
                <a:buAutoNum type="arabicPeriod"/>
              </a:pPr>
              <a:r>
                <a:rPr lang="en-GB" sz="1400" b="0" i="0" u="none" strike="noStrike" cap="none">
                  <a:solidFill>
                    <a:schemeClr val="dk2"/>
                  </a:solidFill>
                  <a:latin typeface="Arial"/>
                  <a:ea typeface="Arial"/>
                  <a:cs typeface="Arial"/>
                  <a:sym typeface="Arial"/>
                </a:rPr>
                <a:t>Honours</a:t>
              </a:r>
              <a:endParaRPr sz="1400" b="0" i="0" u="none" strike="noStrike" cap="none">
                <a:solidFill>
                  <a:schemeClr val="dk2"/>
                </a:solidFill>
                <a:latin typeface="Arial"/>
                <a:ea typeface="Arial"/>
                <a:cs typeface="Arial"/>
                <a:sym typeface="Arial"/>
              </a:endParaRPr>
            </a:p>
            <a:p>
              <a:pPr marL="457200" marR="0" lvl="0" indent="-317500" algn="l" rtl="0">
                <a:lnSpc>
                  <a:spcPct val="100000"/>
                </a:lnSpc>
                <a:spcBef>
                  <a:spcPts val="0"/>
                </a:spcBef>
                <a:spcAft>
                  <a:spcPts val="0"/>
                </a:spcAft>
                <a:buClr>
                  <a:schemeClr val="dk2"/>
                </a:buClr>
                <a:buSzPts val="1400"/>
                <a:buFont typeface="Arial"/>
                <a:buAutoNum type="arabicPeriod"/>
              </a:pPr>
              <a:r>
                <a:rPr lang="en-GB" sz="1400" b="0" i="0" u="none" strike="noStrike" cap="none">
                  <a:solidFill>
                    <a:schemeClr val="dk2"/>
                  </a:solidFill>
                  <a:latin typeface="Arial"/>
                  <a:ea typeface="Arial"/>
                  <a:cs typeface="Arial"/>
                  <a:sym typeface="Arial"/>
                </a:rPr>
                <a:t>Masters</a:t>
              </a:r>
              <a:endParaRPr sz="1400" b="0" i="0" u="none" strike="noStrike" cap="none">
                <a:solidFill>
                  <a:schemeClr val="dk2"/>
                </a:solidFill>
                <a:latin typeface="Arial"/>
                <a:ea typeface="Arial"/>
                <a:cs typeface="Arial"/>
                <a:sym typeface="Arial"/>
              </a:endParaRPr>
            </a:p>
            <a:p>
              <a:pPr marL="457200" marR="0" lvl="0" indent="-317500" algn="l" rtl="0">
                <a:lnSpc>
                  <a:spcPct val="100000"/>
                </a:lnSpc>
                <a:spcBef>
                  <a:spcPts val="0"/>
                </a:spcBef>
                <a:spcAft>
                  <a:spcPts val="0"/>
                </a:spcAft>
                <a:buClr>
                  <a:schemeClr val="dk2"/>
                </a:buClr>
                <a:buSzPts val="1400"/>
                <a:buFont typeface="Arial"/>
                <a:buAutoNum type="arabicPeriod"/>
              </a:pPr>
              <a:r>
                <a:rPr lang="en-GB" sz="1400" b="0" i="0" u="none" strike="noStrike" cap="none">
                  <a:solidFill>
                    <a:schemeClr val="dk2"/>
                  </a:solidFill>
                  <a:latin typeface="Arial"/>
                  <a:ea typeface="Arial"/>
                  <a:cs typeface="Arial"/>
                  <a:sym typeface="Arial"/>
                </a:rPr>
                <a:t>Internship</a:t>
              </a:r>
              <a:endParaRPr sz="1400" b="0" i="0" u="none" strike="noStrike" cap="none">
                <a:solidFill>
                  <a:schemeClr val="dk2"/>
                </a:solidFill>
                <a:latin typeface="Arial"/>
                <a:ea typeface="Arial"/>
                <a:cs typeface="Arial"/>
                <a:sym typeface="Arial"/>
              </a:endParaRPr>
            </a:p>
            <a:p>
              <a:pPr marL="457200" marR="0" lvl="0" indent="-317500" algn="l" rtl="0">
                <a:lnSpc>
                  <a:spcPct val="100000"/>
                </a:lnSpc>
                <a:spcBef>
                  <a:spcPts val="0"/>
                </a:spcBef>
                <a:spcAft>
                  <a:spcPts val="0"/>
                </a:spcAft>
                <a:buClr>
                  <a:schemeClr val="dk2"/>
                </a:buClr>
                <a:buSzPts val="1400"/>
                <a:buFont typeface="Arial"/>
                <a:buAutoNum type="arabicPeriod"/>
              </a:pPr>
              <a:r>
                <a:rPr lang="en-GB" sz="1400" b="0" i="0" u="none" strike="noStrike" cap="none">
                  <a:solidFill>
                    <a:schemeClr val="dk2"/>
                  </a:solidFill>
                  <a:latin typeface="Arial"/>
                  <a:ea typeface="Arial"/>
                  <a:cs typeface="Arial"/>
                  <a:sym typeface="Arial"/>
                </a:rPr>
                <a:t>…</a:t>
              </a:r>
              <a:endParaRPr sz="1400" b="0" i="0" u="none" strike="noStrike" cap="none">
                <a:solidFill>
                  <a:schemeClr val="dk2"/>
                </a:solidFill>
                <a:latin typeface="Arial"/>
                <a:ea typeface="Arial"/>
                <a:cs typeface="Arial"/>
                <a:sym typeface="Arial"/>
              </a:endParaRPr>
            </a:p>
          </p:txBody>
        </p:sp>
      </p:grpSp>
      <p:sp>
        <p:nvSpPr>
          <p:cNvPr id="2" name="Slide Number Placeholder 1">
            <a:extLst>
              <a:ext uri="{FF2B5EF4-FFF2-40B4-BE49-F238E27FC236}">
                <a16:creationId xmlns:a16="http://schemas.microsoft.com/office/drawing/2014/main" id="{3238154E-8A3C-93B6-97A6-D69FA293EF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129</a:t>
            </a:fld>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2f0d885b75e_3_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Writing Papers: Model </a:t>
            </a:r>
            <a:endParaRPr/>
          </a:p>
        </p:txBody>
      </p:sp>
      <p:sp>
        <p:nvSpPr>
          <p:cNvPr id="161" name="Google Shape;161;g2f0d885b75e_3_4"/>
          <p:cNvSpPr/>
          <p:nvPr/>
        </p:nvSpPr>
        <p:spPr>
          <a:xfrm>
            <a:off x="3495475" y="1085425"/>
            <a:ext cx="1765200" cy="914700"/>
          </a:xfrm>
          <a:prstGeom prst="rightArrowCallout">
            <a:avLst>
              <a:gd name="adj1" fmla="val 25000"/>
              <a:gd name="adj2" fmla="val 25000"/>
              <a:gd name="adj3" fmla="val 25000"/>
              <a:gd name="adj4" fmla="val 71590"/>
            </a:avLst>
          </a:prstGeom>
          <a:solidFill>
            <a:srgbClr val="D3E3F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chemeClr val="dk2"/>
                </a:solidFill>
                <a:latin typeface="Comic Sans MS"/>
                <a:ea typeface="Comic Sans MS"/>
                <a:cs typeface="Comic Sans MS"/>
                <a:sym typeface="Comic Sans MS"/>
              </a:rPr>
              <a:t>Do Research</a:t>
            </a:r>
            <a:endParaRPr sz="1800" b="0" i="0" u="none" strike="noStrike" cap="none">
              <a:solidFill>
                <a:srgbClr val="000000"/>
              </a:solidFill>
              <a:latin typeface="Arial"/>
              <a:ea typeface="Arial"/>
              <a:cs typeface="Arial"/>
              <a:sym typeface="Arial"/>
            </a:endParaRPr>
          </a:p>
        </p:txBody>
      </p:sp>
      <p:sp>
        <p:nvSpPr>
          <p:cNvPr id="162" name="Google Shape;162;g2f0d885b75e_3_4"/>
          <p:cNvSpPr/>
          <p:nvPr/>
        </p:nvSpPr>
        <p:spPr>
          <a:xfrm>
            <a:off x="5298875" y="1085425"/>
            <a:ext cx="1269900" cy="914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GB" sz="1800" b="1" i="0" u="none" strike="noStrike" cap="none">
                <a:solidFill>
                  <a:schemeClr val="dk2"/>
                </a:solidFill>
                <a:latin typeface="Comic Sans MS"/>
                <a:ea typeface="Comic Sans MS"/>
                <a:cs typeface="Comic Sans MS"/>
                <a:sym typeface="Comic Sans MS"/>
              </a:rPr>
              <a:t>Write Paper</a:t>
            </a:r>
            <a:endParaRPr sz="1800" b="0" i="0" u="none" strike="noStrike" cap="none">
              <a:solidFill>
                <a:srgbClr val="000000"/>
              </a:solidFill>
              <a:latin typeface="Arial"/>
              <a:ea typeface="Arial"/>
              <a:cs typeface="Arial"/>
              <a:sym typeface="Arial"/>
            </a:endParaRPr>
          </a:p>
        </p:txBody>
      </p:sp>
      <p:sp>
        <p:nvSpPr>
          <p:cNvPr id="163" name="Google Shape;163;g2f0d885b75e_3_4"/>
          <p:cNvSpPr/>
          <p:nvPr/>
        </p:nvSpPr>
        <p:spPr>
          <a:xfrm>
            <a:off x="1666675" y="1085425"/>
            <a:ext cx="1765200" cy="914700"/>
          </a:xfrm>
          <a:prstGeom prst="rightArrowCallout">
            <a:avLst>
              <a:gd name="adj1" fmla="val 25000"/>
              <a:gd name="adj2" fmla="val 25000"/>
              <a:gd name="adj3" fmla="val 25000"/>
              <a:gd name="adj4" fmla="val 71590"/>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chemeClr val="dk2"/>
                </a:solidFill>
                <a:latin typeface="Comic Sans MS"/>
                <a:ea typeface="Comic Sans MS"/>
                <a:cs typeface="Comic Sans MS"/>
                <a:sym typeface="Comic Sans MS"/>
              </a:rPr>
              <a:t>Idea</a:t>
            </a:r>
            <a:endParaRPr sz="1800" b="0" i="0" u="none" strike="noStrike" cap="none">
              <a:solidFill>
                <a:srgbClr val="000000"/>
              </a:solidFill>
              <a:latin typeface="Arial"/>
              <a:ea typeface="Arial"/>
              <a:cs typeface="Arial"/>
              <a:sym typeface="Arial"/>
            </a:endParaRPr>
          </a:p>
        </p:txBody>
      </p:sp>
      <p:sp>
        <p:nvSpPr>
          <p:cNvPr id="164" name="Google Shape;164;g2f0d885b75e_3_4"/>
          <p:cNvSpPr/>
          <p:nvPr/>
        </p:nvSpPr>
        <p:spPr>
          <a:xfrm>
            <a:off x="3495475" y="2228425"/>
            <a:ext cx="1765200" cy="914700"/>
          </a:xfrm>
          <a:prstGeom prst="rightArrowCallout">
            <a:avLst>
              <a:gd name="adj1" fmla="val 25000"/>
              <a:gd name="adj2" fmla="val 25000"/>
              <a:gd name="adj3" fmla="val 25000"/>
              <a:gd name="adj4" fmla="val 715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chemeClr val="dk2"/>
                </a:solidFill>
                <a:latin typeface="Comic Sans MS"/>
                <a:ea typeface="Comic Sans MS"/>
                <a:cs typeface="Comic Sans MS"/>
                <a:sym typeface="Comic Sans MS"/>
              </a:rPr>
              <a:t>Write Paper</a:t>
            </a:r>
            <a:endParaRPr sz="1800" b="0" i="0" u="none" strike="noStrike" cap="none">
              <a:solidFill>
                <a:srgbClr val="000000"/>
              </a:solidFill>
              <a:latin typeface="Arial"/>
              <a:ea typeface="Arial"/>
              <a:cs typeface="Arial"/>
              <a:sym typeface="Arial"/>
            </a:endParaRPr>
          </a:p>
        </p:txBody>
      </p:sp>
      <p:sp>
        <p:nvSpPr>
          <p:cNvPr id="165" name="Google Shape;165;g2f0d885b75e_3_4"/>
          <p:cNvSpPr/>
          <p:nvPr/>
        </p:nvSpPr>
        <p:spPr>
          <a:xfrm>
            <a:off x="5298875" y="2228425"/>
            <a:ext cx="1269900" cy="914700"/>
          </a:xfrm>
          <a:prstGeom prst="rect">
            <a:avLst/>
          </a:prstGeom>
          <a:solidFill>
            <a:srgbClr val="D3E3F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GB" sz="1800" b="1" i="0" u="none" strike="noStrike" cap="none">
                <a:solidFill>
                  <a:schemeClr val="dk2"/>
                </a:solidFill>
                <a:latin typeface="Comic Sans MS"/>
                <a:ea typeface="Comic Sans MS"/>
                <a:cs typeface="Comic Sans MS"/>
                <a:sym typeface="Comic Sans MS"/>
              </a:rPr>
              <a:t>Do Research</a:t>
            </a:r>
            <a:endParaRPr sz="1800" b="0" i="0" u="none" strike="noStrike" cap="none">
              <a:solidFill>
                <a:srgbClr val="000000"/>
              </a:solidFill>
              <a:latin typeface="Arial"/>
              <a:ea typeface="Arial"/>
              <a:cs typeface="Arial"/>
              <a:sym typeface="Arial"/>
            </a:endParaRPr>
          </a:p>
        </p:txBody>
      </p:sp>
      <p:sp>
        <p:nvSpPr>
          <p:cNvPr id="166" name="Google Shape;166;g2f0d885b75e_3_4"/>
          <p:cNvSpPr/>
          <p:nvPr/>
        </p:nvSpPr>
        <p:spPr>
          <a:xfrm>
            <a:off x="1666675" y="2228425"/>
            <a:ext cx="1765200" cy="914700"/>
          </a:xfrm>
          <a:prstGeom prst="rightArrowCallout">
            <a:avLst>
              <a:gd name="adj1" fmla="val 25000"/>
              <a:gd name="adj2" fmla="val 25000"/>
              <a:gd name="adj3" fmla="val 25000"/>
              <a:gd name="adj4" fmla="val 71590"/>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chemeClr val="dk2"/>
                </a:solidFill>
                <a:latin typeface="Comic Sans MS"/>
                <a:ea typeface="Comic Sans MS"/>
                <a:cs typeface="Comic Sans MS"/>
                <a:sym typeface="Comic Sans MS"/>
              </a:rPr>
              <a:t>Idea</a:t>
            </a:r>
            <a:endParaRPr sz="18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F31F201B-E539-88CA-299E-01187F8C4B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g2edfea4b415_2_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Listen to Understand</a:t>
            </a:r>
            <a:endParaRPr/>
          </a:p>
        </p:txBody>
      </p:sp>
      <p:sp>
        <p:nvSpPr>
          <p:cNvPr id="1310" name="Google Shape;1310;g2edfea4b415_2_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Only way to be able to answer a question is by understanding it! </a:t>
            </a:r>
            <a:endParaRPr/>
          </a:p>
          <a:p>
            <a:pPr marL="457200" lvl="0" indent="-342900" algn="l" rtl="0">
              <a:lnSpc>
                <a:spcPct val="115000"/>
              </a:lnSpc>
              <a:spcBef>
                <a:spcPts val="0"/>
              </a:spcBef>
              <a:spcAft>
                <a:spcPts val="0"/>
              </a:spcAft>
              <a:buSzPts val="1800"/>
              <a:buChar char="●"/>
            </a:pPr>
            <a:r>
              <a:rPr lang="en-GB"/>
              <a:t>No need to rush! Ask for clarification! Check your understanding if not sure!</a:t>
            </a:r>
            <a:endParaRPr/>
          </a:p>
        </p:txBody>
      </p:sp>
      <p:pic>
        <p:nvPicPr>
          <p:cNvPr id="1312" name="Google Shape;1312;g2edfea4b415_2_31"/>
          <p:cNvPicPr preferRelativeResize="0"/>
          <p:nvPr/>
        </p:nvPicPr>
        <p:blipFill rotWithShape="1">
          <a:blip r:embed="rId3">
            <a:alphaModFix/>
          </a:blip>
          <a:srcRect/>
          <a:stretch/>
        </p:blipFill>
        <p:spPr>
          <a:xfrm>
            <a:off x="3823926" y="2206651"/>
            <a:ext cx="1282400" cy="2518300"/>
          </a:xfrm>
          <a:prstGeom prst="rect">
            <a:avLst/>
          </a:prstGeom>
          <a:noFill/>
          <a:ln>
            <a:noFill/>
          </a:ln>
        </p:spPr>
      </p:pic>
      <p:sp>
        <p:nvSpPr>
          <p:cNvPr id="2" name="Slide Number Placeholder 1">
            <a:extLst>
              <a:ext uri="{FF2B5EF4-FFF2-40B4-BE49-F238E27FC236}">
                <a16:creationId xmlns:a16="http://schemas.microsoft.com/office/drawing/2014/main" id="{203E23C7-A340-2789-73C6-8731FED6E8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130</a:t>
            </a:fld>
            <a:endParaRPr lang="en-GB"/>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g27a0baa5476_0_2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How to answer questions during an interview</a:t>
            </a:r>
            <a:endParaRPr/>
          </a:p>
        </p:txBody>
      </p:sp>
      <p:sp>
        <p:nvSpPr>
          <p:cNvPr id="1318" name="Google Shape;1318;g27a0baa5476_0_225"/>
          <p:cNvSpPr txBox="1">
            <a:spLocks noGrp="1"/>
          </p:cNvSpPr>
          <p:nvPr>
            <p:ph type="body" idx="1"/>
          </p:nvPr>
        </p:nvSpPr>
        <p:spPr>
          <a:xfrm>
            <a:off x="311700" y="1226425"/>
            <a:ext cx="8301900" cy="33423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Answer the questions directly and honestly</a:t>
            </a:r>
            <a:endParaRPr/>
          </a:p>
          <a:p>
            <a:pPr marL="914400" lvl="1" indent="-317500" algn="l" rtl="0">
              <a:lnSpc>
                <a:spcPct val="115000"/>
              </a:lnSpc>
              <a:spcBef>
                <a:spcPts val="0"/>
              </a:spcBef>
              <a:spcAft>
                <a:spcPts val="0"/>
              </a:spcAft>
              <a:buSzPts val="1400"/>
              <a:buChar char="○"/>
            </a:pPr>
            <a:r>
              <a:rPr lang="en-GB"/>
              <a:t>Facts only</a:t>
            </a:r>
            <a:endParaRPr/>
          </a:p>
          <a:p>
            <a:pPr marL="914400" lvl="1" indent="-317500" algn="l" rtl="0">
              <a:lnSpc>
                <a:spcPct val="115000"/>
              </a:lnSpc>
              <a:spcBef>
                <a:spcPts val="0"/>
              </a:spcBef>
              <a:spcAft>
                <a:spcPts val="0"/>
              </a:spcAft>
              <a:buSzPts val="1400"/>
              <a:buChar char="○"/>
            </a:pPr>
            <a:r>
              <a:rPr lang="en-GB"/>
              <a:t>Examples</a:t>
            </a:r>
            <a:endParaRPr/>
          </a:p>
          <a:p>
            <a:pPr marL="1371600" lvl="2" indent="-317500" algn="l" rtl="0">
              <a:lnSpc>
                <a:spcPct val="115000"/>
              </a:lnSpc>
              <a:spcBef>
                <a:spcPts val="0"/>
              </a:spcBef>
              <a:spcAft>
                <a:spcPts val="0"/>
              </a:spcAft>
              <a:buSzPts val="1400"/>
              <a:buChar char="■"/>
            </a:pPr>
            <a:r>
              <a:rPr lang="en-GB"/>
              <a:t>Have you applied for a PhD admission yet? The answer is yes or no. You can also mention when, outcomes. </a:t>
            </a:r>
            <a:endParaRPr/>
          </a:p>
          <a:p>
            <a:pPr marL="1371600" lvl="2" indent="-317500" algn="l" rtl="0">
              <a:lnSpc>
                <a:spcPct val="115000"/>
              </a:lnSpc>
              <a:spcBef>
                <a:spcPts val="0"/>
              </a:spcBef>
              <a:spcAft>
                <a:spcPts val="0"/>
              </a:spcAft>
              <a:buSzPts val="1400"/>
              <a:buChar char="■"/>
            </a:pPr>
            <a:r>
              <a:rPr lang="en-GB"/>
              <a:t>Do you have a paper published in an *ACL venue? Yes or no. “Thinking about writing”  is not an acceptable answer.</a:t>
            </a:r>
            <a:endParaRPr/>
          </a:p>
          <a:p>
            <a:pPr marL="457200" lvl="0" indent="-342900" algn="l" rtl="0">
              <a:lnSpc>
                <a:spcPct val="115000"/>
              </a:lnSpc>
              <a:spcBef>
                <a:spcPts val="0"/>
              </a:spcBef>
              <a:spcAft>
                <a:spcPts val="0"/>
              </a:spcAft>
              <a:buSzPts val="1800"/>
              <a:buChar char="●"/>
            </a:pPr>
            <a:r>
              <a:rPr lang="en-GB"/>
              <a:t>Again, ask for clarifications if unsure</a:t>
            </a:r>
            <a:endParaRPr/>
          </a:p>
          <a:p>
            <a:pPr marL="914400" lvl="1" indent="-317500" algn="l" rtl="0">
              <a:lnSpc>
                <a:spcPct val="115000"/>
              </a:lnSpc>
              <a:spcBef>
                <a:spcPts val="0"/>
              </a:spcBef>
              <a:spcAft>
                <a:spcPts val="0"/>
              </a:spcAft>
              <a:buSzPts val="1400"/>
              <a:buChar char="○"/>
            </a:pPr>
            <a:r>
              <a:rPr lang="en-GB"/>
              <a:t>It shows you care and you can have a conversation</a:t>
            </a:r>
            <a:endParaRPr/>
          </a:p>
          <a:p>
            <a:pPr marL="457200" lvl="0" indent="0" algn="l" rtl="0">
              <a:lnSpc>
                <a:spcPct val="115000"/>
              </a:lnSpc>
              <a:spcBef>
                <a:spcPts val="1200"/>
              </a:spcBef>
              <a:spcAft>
                <a:spcPts val="1200"/>
              </a:spcAft>
              <a:buSzPts val="1800"/>
              <a:buNone/>
            </a:pPr>
            <a:endParaRPr/>
          </a:p>
        </p:txBody>
      </p:sp>
      <p:pic>
        <p:nvPicPr>
          <p:cNvPr id="1320" name="Google Shape;1320;g27a0baa5476_0_225" descr="A drawing of a person pointing&#10;&#10;Description automatically generated"/>
          <p:cNvPicPr preferRelativeResize="0"/>
          <p:nvPr/>
        </p:nvPicPr>
        <p:blipFill rotWithShape="1">
          <a:blip r:embed="rId3">
            <a:alphaModFix/>
          </a:blip>
          <a:srcRect/>
          <a:stretch/>
        </p:blipFill>
        <p:spPr>
          <a:xfrm>
            <a:off x="7661050" y="481300"/>
            <a:ext cx="852451" cy="1480475"/>
          </a:xfrm>
          <a:prstGeom prst="rect">
            <a:avLst/>
          </a:prstGeom>
          <a:noFill/>
          <a:ln>
            <a:noFill/>
          </a:ln>
        </p:spPr>
      </p:pic>
      <p:sp>
        <p:nvSpPr>
          <p:cNvPr id="2" name="Slide Number Placeholder 1">
            <a:extLst>
              <a:ext uri="{FF2B5EF4-FFF2-40B4-BE49-F238E27FC236}">
                <a16:creationId xmlns:a16="http://schemas.microsoft.com/office/drawing/2014/main" id="{2B01E0B2-5049-A7A5-E7AB-71921FEEDB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131</a:t>
            </a:fld>
            <a:endParaRPr lang="en-GB"/>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g27a0baa5476_0_20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What if I do not know the answer? </a:t>
            </a:r>
            <a:endParaRPr/>
          </a:p>
        </p:txBody>
      </p:sp>
      <p:sp>
        <p:nvSpPr>
          <p:cNvPr id="1326" name="Google Shape;1326;g27a0baa5476_0_20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a:t>
            </a:r>
            <a:r>
              <a:rPr lang="en-GB" sz="2000"/>
              <a:t>I don’t know</a:t>
            </a:r>
            <a:r>
              <a:rPr lang="en-GB"/>
              <a:t>” is a perfect answer! </a:t>
            </a:r>
            <a:endParaRPr/>
          </a:p>
          <a:p>
            <a:pPr marL="457200" lvl="0" indent="-342900" algn="l" rtl="0">
              <a:lnSpc>
                <a:spcPct val="115000"/>
              </a:lnSpc>
              <a:spcBef>
                <a:spcPts val="0"/>
              </a:spcBef>
              <a:spcAft>
                <a:spcPts val="0"/>
              </a:spcAft>
              <a:buSzPts val="1800"/>
              <a:buChar char="●"/>
            </a:pPr>
            <a:r>
              <a:rPr lang="en-GB"/>
              <a:t>Interviewers would appreciate:</a:t>
            </a:r>
            <a:endParaRPr/>
          </a:p>
          <a:p>
            <a:pPr marL="914400" lvl="1" indent="-317500" algn="l" rtl="0">
              <a:lnSpc>
                <a:spcPct val="115000"/>
              </a:lnSpc>
              <a:spcBef>
                <a:spcPts val="0"/>
              </a:spcBef>
              <a:spcAft>
                <a:spcPts val="0"/>
              </a:spcAft>
              <a:buSzPts val="1400"/>
              <a:buChar char="○"/>
            </a:pPr>
            <a:r>
              <a:rPr lang="en-GB"/>
              <a:t>Honesty</a:t>
            </a:r>
            <a:endParaRPr/>
          </a:p>
          <a:p>
            <a:pPr marL="914400" lvl="1" indent="-317500" algn="l" rtl="0">
              <a:lnSpc>
                <a:spcPct val="115000"/>
              </a:lnSpc>
              <a:spcBef>
                <a:spcPts val="0"/>
              </a:spcBef>
              <a:spcAft>
                <a:spcPts val="0"/>
              </a:spcAft>
              <a:buSzPts val="1400"/>
              <a:buChar char="○"/>
            </a:pPr>
            <a:r>
              <a:rPr lang="en-GB"/>
              <a:t>Not having their time wasted with irrelevant fillers</a:t>
            </a:r>
            <a:endParaRPr/>
          </a:p>
        </p:txBody>
      </p:sp>
      <p:pic>
        <p:nvPicPr>
          <p:cNvPr id="1328" name="Google Shape;1328;g27a0baa5476_0_207"/>
          <p:cNvPicPr preferRelativeResize="0"/>
          <p:nvPr/>
        </p:nvPicPr>
        <p:blipFill rotWithShape="1">
          <a:blip r:embed="rId3">
            <a:alphaModFix/>
          </a:blip>
          <a:srcRect/>
          <a:stretch/>
        </p:blipFill>
        <p:spPr>
          <a:xfrm>
            <a:off x="7098327" y="735621"/>
            <a:ext cx="1077224" cy="1461100"/>
          </a:xfrm>
          <a:prstGeom prst="rect">
            <a:avLst/>
          </a:prstGeom>
          <a:noFill/>
          <a:ln>
            <a:noFill/>
          </a:ln>
        </p:spPr>
      </p:pic>
      <p:sp>
        <p:nvSpPr>
          <p:cNvPr id="2" name="Slide Number Placeholder 1">
            <a:extLst>
              <a:ext uri="{FF2B5EF4-FFF2-40B4-BE49-F238E27FC236}">
                <a16:creationId xmlns:a16="http://schemas.microsoft.com/office/drawing/2014/main" id="{A1E93F98-D359-F6ED-F658-6C06364C3D1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132</a:t>
            </a:fld>
            <a:endParaRPr lang="en-GB"/>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What to avoid during an interview</a:t>
            </a:r>
            <a:endParaRPr/>
          </a:p>
        </p:txBody>
      </p:sp>
      <p:sp>
        <p:nvSpPr>
          <p:cNvPr id="1334" name="Google Shape;1334;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Unproductive criticism </a:t>
            </a:r>
            <a:endParaRPr/>
          </a:p>
          <a:p>
            <a:pPr marL="914400" lvl="1" indent="-317500" algn="l" rtl="0">
              <a:lnSpc>
                <a:spcPct val="115000"/>
              </a:lnSpc>
              <a:spcBef>
                <a:spcPts val="0"/>
              </a:spcBef>
              <a:spcAft>
                <a:spcPts val="0"/>
              </a:spcAft>
              <a:buSzPts val="1400"/>
              <a:buChar char="○"/>
            </a:pPr>
            <a:r>
              <a:rPr lang="en-GB"/>
              <a:t>Criticise the interviewer’s research to show you’re aware of their work</a:t>
            </a:r>
            <a:endParaRPr/>
          </a:p>
          <a:p>
            <a:pPr marL="914400" lvl="1" indent="-317500" algn="l" rtl="0">
              <a:lnSpc>
                <a:spcPct val="115000"/>
              </a:lnSpc>
              <a:spcBef>
                <a:spcPts val="0"/>
              </a:spcBef>
              <a:spcAft>
                <a:spcPts val="0"/>
              </a:spcAft>
              <a:buSzPts val="1400"/>
              <a:buChar char="○"/>
            </a:pPr>
            <a:r>
              <a:rPr lang="en-GB"/>
              <a:t>It’s not a peer-review process!</a:t>
            </a:r>
            <a:endParaRPr/>
          </a:p>
          <a:p>
            <a:pPr marL="457200" lvl="0" indent="0" algn="l" rtl="0">
              <a:lnSpc>
                <a:spcPct val="115000"/>
              </a:lnSpc>
              <a:spcBef>
                <a:spcPts val="1200"/>
              </a:spcBef>
              <a:spcAft>
                <a:spcPts val="1200"/>
              </a:spcAft>
              <a:buSzPts val="1800"/>
              <a:buNone/>
            </a:pPr>
            <a:endParaRPr/>
          </a:p>
        </p:txBody>
      </p:sp>
      <p:pic>
        <p:nvPicPr>
          <p:cNvPr id="1336" name="Google Shape;1336;p21"/>
          <p:cNvPicPr preferRelativeResize="0"/>
          <p:nvPr/>
        </p:nvPicPr>
        <p:blipFill rotWithShape="1">
          <a:blip r:embed="rId3">
            <a:alphaModFix/>
          </a:blip>
          <a:srcRect/>
          <a:stretch/>
        </p:blipFill>
        <p:spPr>
          <a:xfrm>
            <a:off x="8235825" y="208500"/>
            <a:ext cx="666400" cy="666400"/>
          </a:xfrm>
          <a:prstGeom prst="rect">
            <a:avLst/>
          </a:prstGeom>
          <a:noFill/>
          <a:ln>
            <a:noFill/>
          </a:ln>
        </p:spPr>
      </p:pic>
      <p:sp>
        <p:nvSpPr>
          <p:cNvPr id="2" name="Slide Number Placeholder 1">
            <a:extLst>
              <a:ext uri="{FF2B5EF4-FFF2-40B4-BE49-F238E27FC236}">
                <a16:creationId xmlns:a16="http://schemas.microsoft.com/office/drawing/2014/main" id="{3924EBD4-E047-A286-87D0-9D4A7D5985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133</a:t>
            </a:fld>
            <a:endParaRPr lang="en-GB"/>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g27fb0bff4a3_1_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What to avoid during an interview</a:t>
            </a:r>
            <a:endParaRPr/>
          </a:p>
        </p:txBody>
      </p:sp>
      <p:sp>
        <p:nvSpPr>
          <p:cNvPr id="1342" name="Google Shape;1342;g27fb0bff4a3_1_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Unproductive criticism </a:t>
            </a:r>
            <a:endParaRPr/>
          </a:p>
          <a:p>
            <a:pPr marL="914400" lvl="1" indent="-317500" algn="l" rtl="0">
              <a:lnSpc>
                <a:spcPct val="115000"/>
              </a:lnSpc>
              <a:spcBef>
                <a:spcPts val="0"/>
              </a:spcBef>
              <a:spcAft>
                <a:spcPts val="0"/>
              </a:spcAft>
              <a:buSzPts val="1400"/>
              <a:buChar char="○"/>
            </a:pPr>
            <a:r>
              <a:rPr lang="en-GB"/>
              <a:t>Criticise the interviewer’s research to show you’re aware of their work</a:t>
            </a:r>
            <a:endParaRPr/>
          </a:p>
          <a:p>
            <a:pPr marL="914400" lvl="1" indent="-317500" algn="l" rtl="0">
              <a:lnSpc>
                <a:spcPct val="115000"/>
              </a:lnSpc>
              <a:spcBef>
                <a:spcPts val="0"/>
              </a:spcBef>
              <a:spcAft>
                <a:spcPts val="0"/>
              </a:spcAft>
              <a:buSzPts val="1400"/>
              <a:buChar char="○"/>
            </a:pPr>
            <a:r>
              <a:rPr lang="en-GB"/>
              <a:t>It’s not a peer-review process!</a:t>
            </a:r>
            <a:endParaRPr/>
          </a:p>
          <a:p>
            <a:pPr marL="457200" lvl="0" indent="-342900" algn="l" rtl="0">
              <a:lnSpc>
                <a:spcPct val="115000"/>
              </a:lnSpc>
              <a:spcBef>
                <a:spcPts val="0"/>
              </a:spcBef>
              <a:spcAft>
                <a:spcPts val="0"/>
              </a:spcAft>
              <a:buSzPts val="1800"/>
              <a:buChar char="●"/>
            </a:pPr>
            <a:r>
              <a:rPr lang="en-GB"/>
              <a:t>Too much reliance on trends</a:t>
            </a:r>
            <a:endParaRPr/>
          </a:p>
          <a:p>
            <a:pPr marL="914400" lvl="1" indent="-317500" algn="l" rtl="0">
              <a:lnSpc>
                <a:spcPct val="115000"/>
              </a:lnSpc>
              <a:spcBef>
                <a:spcPts val="0"/>
              </a:spcBef>
              <a:spcAft>
                <a:spcPts val="0"/>
              </a:spcAft>
              <a:buSzPts val="1400"/>
              <a:buChar char="○"/>
            </a:pPr>
            <a:r>
              <a:rPr lang="en-GB"/>
              <a:t>What is currently on-trend is not all that matters (respect past work)</a:t>
            </a:r>
            <a:endParaRPr/>
          </a:p>
          <a:p>
            <a:pPr marL="914400" lvl="1" indent="-317500" algn="l" rtl="0">
              <a:lnSpc>
                <a:spcPct val="115000"/>
              </a:lnSpc>
              <a:spcBef>
                <a:spcPts val="0"/>
              </a:spcBef>
              <a:spcAft>
                <a:spcPts val="0"/>
              </a:spcAft>
              <a:buSzPts val="1400"/>
              <a:buChar char="○"/>
            </a:pPr>
            <a:r>
              <a:rPr lang="en-GB"/>
              <a:t>SVMs can still be useful in some applications</a:t>
            </a:r>
            <a:endParaRPr/>
          </a:p>
          <a:p>
            <a:pPr marL="914400" lvl="1" indent="-317500" algn="l" rtl="0">
              <a:lnSpc>
                <a:spcPct val="115000"/>
              </a:lnSpc>
              <a:spcBef>
                <a:spcPts val="0"/>
              </a:spcBef>
              <a:spcAft>
                <a:spcPts val="0"/>
              </a:spcAft>
              <a:buSzPts val="1400"/>
              <a:buChar char="○"/>
            </a:pPr>
            <a:r>
              <a:rPr lang="en-GB"/>
              <a:t>LLMs are not the answer to all problems</a:t>
            </a:r>
            <a:endParaRPr/>
          </a:p>
          <a:p>
            <a:pPr marL="457200" lvl="0" indent="0" algn="l" rtl="0">
              <a:lnSpc>
                <a:spcPct val="115000"/>
              </a:lnSpc>
              <a:spcBef>
                <a:spcPts val="1200"/>
              </a:spcBef>
              <a:spcAft>
                <a:spcPts val="1200"/>
              </a:spcAft>
              <a:buSzPts val="1800"/>
              <a:buNone/>
            </a:pPr>
            <a:endParaRPr/>
          </a:p>
        </p:txBody>
      </p:sp>
      <p:pic>
        <p:nvPicPr>
          <p:cNvPr id="1344" name="Google Shape;1344;g27fb0bff4a3_1_13"/>
          <p:cNvPicPr preferRelativeResize="0"/>
          <p:nvPr/>
        </p:nvPicPr>
        <p:blipFill rotWithShape="1">
          <a:blip r:embed="rId3">
            <a:alphaModFix/>
          </a:blip>
          <a:srcRect/>
          <a:stretch/>
        </p:blipFill>
        <p:spPr>
          <a:xfrm>
            <a:off x="8235825" y="208500"/>
            <a:ext cx="666400" cy="666400"/>
          </a:xfrm>
          <a:prstGeom prst="rect">
            <a:avLst/>
          </a:prstGeom>
          <a:noFill/>
          <a:ln>
            <a:noFill/>
          </a:ln>
        </p:spPr>
      </p:pic>
      <p:sp>
        <p:nvSpPr>
          <p:cNvPr id="2" name="Slide Number Placeholder 1">
            <a:extLst>
              <a:ext uri="{FF2B5EF4-FFF2-40B4-BE49-F238E27FC236}">
                <a16:creationId xmlns:a16="http://schemas.microsoft.com/office/drawing/2014/main" id="{06C7A351-D6E9-9C6E-5DD8-72B48F3F75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134</a:t>
            </a:fld>
            <a:endParaRPr lang="en-GB"/>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g27fb0bff4a3_1_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What to avoid during an interview</a:t>
            </a:r>
            <a:endParaRPr/>
          </a:p>
        </p:txBody>
      </p:sp>
      <p:sp>
        <p:nvSpPr>
          <p:cNvPr id="1350" name="Google Shape;1350;g27fb0bff4a3_1_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Unproductive criticism </a:t>
            </a:r>
            <a:endParaRPr/>
          </a:p>
          <a:p>
            <a:pPr marL="914400" lvl="1" indent="-317500" algn="l" rtl="0">
              <a:lnSpc>
                <a:spcPct val="115000"/>
              </a:lnSpc>
              <a:spcBef>
                <a:spcPts val="0"/>
              </a:spcBef>
              <a:spcAft>
                <a:spcPts val="0"/>
              </a:spcAft>
              <a:buSzPts val="1400"/>
              <a:buChar char="○"/>
            </a:pPr>
            <a:r>
              <a:rPr lang="en-GB"/>
              <a:t>Criticise the interviewer’s research to show you’re aware of their work</a:t>
            </a:r>
            <a:endParaRPr/>
          </a:p>
          <a:p>
            <a:pPr marL="914400" lvl="1" indent="-317500" algn="l" rtl="0">
              <a:lnSpc>
                <a:spcPct val="115000"/>
              </a:lnSpc>
              <a:spcBef>
                <a:spcPts val="0"/>
              </a:spcBef>
              <a:spcAft>
                <a:spcPts val="0"/>
              </a:spcAft>
              <a:buSzPts val="1400"/>
              <a:buChar char="○"/>
            </a:pPr>
            <a:r>
              <a:rPr lang="en-GB"/>
              <a:t>It’s not a peer-review process!</a:t>
            </a:r>
            <a:endParaRPr/>
          </a:p>
          <a:p>
            <a:pPr marL="457200" lvl="0" indent="-342900" algn="l" rtl="0">
              <a:lnSpc>
                <a:spcPct val="115000"/>
              </a:lnSpc>
              <a:spcBef>
                <a:spcPts val="0"/>
              </a:spcBef>
              <a:spcAft>
                <a:spcPts val="0"/>
              </a:spcAft>
              <a:buSzPts val="1800"/>
              <a:buChar char="●"/>
            </a:pPr>
            <a:r>
              <a:rPr lang="en-GB"/>
              <a:t>Too much reliance on trends</a:t>
            </a:r>
            <a:endParaRPr/>
          </a:p>
          <a:p>
            <a:pPr marL="914400" lvl="1" indent="-317500" algn="l" rtl="0">
              <a:lnSpc>
                <a:spcPct val="115000"/>
              </a:lnSpc>
              <a:spcBef>
                <a:spcPts val="0"/>
              </a:spcBef>
              <a:spcAft>
                <a:spcPts val="0"/>
              </a:spcAft>
              <a:buSzPts val="1400"/>
              <a:buChar char="○"/>
            </a:pPr>
            <a:r>
              <a:rPr lang="en-GB"/>
              <a:t>What is currently on-trend is not all that matters (respect past work)</a:t>
            </a:r>
            <a:endParaRPr/>
          </a:p>
          <a:p>
            <a:pPr marL="914400" lvl="1" indent="-317500" algn="l" rtl="0">
              <a:lnSpc>
                <a:spcPct val="115000"/>
              </a:lnSpc>
              <a:spcBef>
                <a:spcPts val="0"/>
              </a:spcBef>
              <a:spcAft>
                <a:spcPts val="0"/>
              </a:spcAft>
              <a:buSzPts val="1400"/>
              <a:buChar char="○"/>
            </a:pPr>
            <a:r>
              <a:rPr lang="en-GB"/>
              <a:t>SVMs can still be useful in some applications</a:t>
            </a:r>
            <a:endParaRPr/>
          </a:p>
          <a:p>
            <a:pPr marL="914400" lvl="1" indent="-317500" algn="l" rtl="0">
              <a:lnSpc>
                <a:spcPct val="115000"/>
              </a:lnSpc>
              <a:spcBef>
                <a:spcPts val="0"/>
              </a:spcBef>
              <a:spcAft>
                <a:spcPts val="0"/>
              </a:spcAft>
              <a:buSzPts val="1400"/>
              <a:buChar char="○"/>
            </a:pPr>
            <a:r>
              <a:rPr lang="en-GB"/>
              <a:t>LLMs are not the answer to all problems</a:t>
            </a:r>
            <a:endParaRPr/>
          </a:p>
          <a:p>
            <a:pPr marL="457200" lvl="0" indent="-342900" algn="l" rtl="0">
              <a:lnSpc>
                <a:spcPct val="115000"/>
              </a:lnSpc>
              <a:spcBef>
                <a:spcPts val="0"/>
              </a:spcBef>
              <a:spcAft>
                <a:spcPts val="0"/>
              </a:spcAft>
              <a:buSzPts val="1800"/>
              <a:buChar char="●"/>
            </a:pPr>
            <a:r>
              <a:rPr lang="en-GB"/>
              <a:t>Unwanted slides and materials</a:t>
            </a:r>
            <a:endParaRPr/>
          </a:p>
          <a:p>
            <a:pPr marL="914400" lvl="1" indent="-317500" algn="l" rtl="0">
              <a:lnSpc>
                <a:spcPct val="115000"/>
              </a:lnSpc>
              <a:spcBef>
                <a:spcPts val="0"/>
              </a:spcBef>
              <a:spcAft>
                <a:spcPts val="0"/>
              </a:spcAft>
              <a:buSzPts val="1400"/>
              <a:buChar char="○"/>
            </a:pPr>
            <a:r>
              <a:rPr lang="en-GB"/>
              <a:t>If the panel is not asking for a presentation, do no insist on that</a:t>
            </a:r>
            <a:endParaRPr/>
          </a:p>
          <a:p>
            <a:pPr marL="914400" lvl="1" indent="-317500" algn="l" rtl="0">
              <a:lnSpc>
                <a:spcPct val="115000"/>
              </a:lnSpc>
              <a:spcBef>
                <a:spcPts val="0"/>
              </a:spcBef>
              <a:spcAft>
                <a:spcPts val="0"/>
              </a:spcAft>
              <a:buSzPts val="1400"/>
              <a:buChar char="○"/>
            </a:pPr>
            <a:r>
              <a:rPr lang="en-GB"/>
              <a:t>Reliance on prepared material can derail you from listening and answering the questions</a:t>
            </a:r>
            <a:endParaRPr/>
          </a:p>
        </p:txBody>
      </p:sp>
      <p:pic>
        <p:nvPicPr>
          <p:cNvPr id="1352" name="Google Shape;1352;g27fb0bff4a3_1_20"/>
          <p:cNvPicPr preferRelativeResize="0"/>
          <p:nvPr/>
        </p:nvPicPr>
        <p:blipFill rotWithShape="1">
          <a:blip r:embed="rId3">
            <a:alphaModFix/>
          </a:blip>
          <a:srcRect/>
          <a:stretch/>
        </p:blipFill>
        <p:spPr>
          <a:xfrm>
            <a:off x="8235825" y="208500"/>
            <a:ext cx="666400" cy="666400"/>
          </a:xfrm>
          <a:prstGeom prst="rect">
            <a:avLst/>
          </a:prstGeom>
          <a:noFill/>
          <a:ln>
            <a:noFill/>
          </a:ln>
        </p:spPr>
      </p:pic>
      <p:sp>
        <p:nvSpPr>
          <p:cNvPr id="2" name="Slide Number Placeholder 1">
            <a:extLst>
              <a:ext uri="{FF2B5EF4-FFF2-40B4-BE49-F238E27FC236}">
                <a16:creationId xmlns:a16="http://schemas.microsoft.com/office/drawing/2014/main" id="{51902EE7-1CFE-AC98-759F-ABF151F253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135</a:t>
            </a:fld>
            <a:endParaRPr lang="en-GB"/>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g27a0baa5476_0_2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Follow ups: More interviews</a:t>
            </a:r>
            <a:endParaRPr/>
          </a:p>
        </p:txBody>
      </p:sp>
      <p:sp>
        <p:nvSpPr>
          <p:cNvPr id="1358" name="Google Shape;1358;g27a0baa5476_0_233"/>
          <p:cNvSpPr txBox="1">
            <a:spLocks noGrp="1"/>
          </p:cNvSpPr>
          <p:nvPr>
            <p:ph type="body" idx="1"/>
          </p:nvPr>
        </p:nvSpPr>
        <p:spPr>
          <a:xfrm>
            <a:off x="311700" y="1152475"/>
            <a:ext cx="8055600" cy="3416400"/>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0"/>
              </a:spcBef>
              <a:spcAft>
                <a:spcPts val="0"/>
              </a:spcAft>
              <a:buSzPts val="2000"/>
              <a:buChar char="●"/>
            </a:pPr>
            <a:r>
              <a:rPr lang="en-GB" sz="2000"/>
              <a:t>Depending on the position, some interviews are followed by </a:t>
            </a:r>
            <a:endParaRPr sz="2000"/>
          </a:p>
          <a:p>
            <a:pPr marL="914400" lvl="1" indent="-330200" algn="l" rtl="0">
              <a:lnSpc>
                <a:spcPct val="115000"/>
              </a:lnSpc>
              <a:spcBef>
                <a:spcPts val="0"/>
              </a:spcBef>
              <a:spcAft>
                <a:spcPts val="0"/>
              </a:spcAft>
              <a:buSzPts val="1600"/>
              <a:buChar char="○"/>
            </a:pPr>
            <a:r>
              <a:rPr lang="en-GB" sz="1600"/>
              <a:t>Coding tasks</a:t>
            </a:r>
            <a:endParaRPr sz="1600"/>
          </a:p>
          <a:p>
            <a:pPr marL="914400" lvl="1" indent="-330200" algn="l" rtl="0">
              <a:lnSpc>
                <a:spcPct val="115000"/>
              </a:lnSpc>
              <a:spcBef>
                <a:spcPts val="0"/>
              </a:spcBef>
              <a:spcAft>
                <a:spcPts val="0"/>
              </a:spcAft>
              <a:buSzPts val="1600"/>
              <a:buChar char="○"/>
            </a:pPr>
            <a:r>
              <a:rPr lang="en-GB" sz="1600"/>
              <a:t>Talks to a larger audience</a:t>
            </a:r>
            <a:endParaRPr sz="1600"/>
          </a:p>
          <a:p>
            <a:pPr marL="914400" lvl="1" indent="-330200" algn="l" rtl="0">
              <a:lnSpc>
                <a:spcPct val="115000"/>
              </a:lnSpc>
              <a:spcBef>
                <a:spcPts val="0"/>
              </a:spcBef>
              <a:spcAft>
                <a:spcPts val="0"/>
              </a:spcAft>
              <a:buSzPts val="1600"/>
              <a:buChar char="○"/>
            </a:pPr>
            <a:r>
              <a:rPr lang="en-GB" sz="1600"/>
              <a:t>Requests for documents or providing evidence </a:t>
            </a:r>
            <a:endParaRPr sz="1600"/>
          </a:p>
          <a:p>
            <a:pPr marL="914400" lvl="1" indent="-330200" algn="l" rtl="0">
              <a:lnSpc>
                <a:spcPct val="115000"/>
              </a:lnSpc>
              <a:spcBef>
                <a:spcPts val="0"/>
              </a:spcBef>
              <a:spcAft>
                <a:spcPts val="0"/>
              </a:spcAft>
              <a:buSzPts val="1600"/>
              <a:buChar char="○"/>
            </a:pPr>
            <a:r>
              <a:rPr lang="en-GB" sz="1600"/>
              <a:t>References: This is different in different counties (e.g., in Australia usually only if a candidate makes it to a potential hire;  in the US done before interviews)</a:t>
            </a:r>
            <a:endParaRPr sz="1600"/>
          </a:p>
        </p:txBody>
      </p:sp>
      <p:pic>
        <p:nvPicPr>
          <p:cNvPr id="1360" name="Google Shape;1360;g27a0baa5476_0_233"/>
          <p:cNvPicPr preferRelativeResize="0"/>
          <p:nvPr/>
        </p:nvPicPr>
        <p:blipFill rotWithShape="1">
          <a:blip r:embed="rId3">
            <a:alphaModFix/>
          </a:blip>
          <a:srcRect/>
          <a:stretch/>
        </p:blipFill>
        <p:spPr>
          <a:xfrm>
            <a:off x="6503275" y="3892125"/>
            <a:ext cx="2012725" cy="888199"/>
          </a:xfrm>
          <a:prstGeom prst="rect">
            <a:avLst/>
          </a:prstGeom>
          <a:noFill/>
          <a:ln>
            <a:noFill/>
          </a:ln>
        </p:spPr>
      </p:pic>
      <p:sp>
        <p:nvSpPr>
          <p:cNvPr id="2" name="Slide Number Placeholder 1">
            <a:extLst>
              <a:ext uri="{FF2B5EF4-FFF2-40B4-BE49-F238E27FC236}">
                <a16:creationId xmlns:a16="http://schemas.microsoft.com/office/drawing/2014/main" id="{CA4041A1-D692-AB73-F33D-54EBB8EF1E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136</a:t>
            </a:fld>
            <a:endParaRPr lang="en-GB"/>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g2f0d394729b_0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Follow ups: Interview talk</a:t>
            </a:r>
            <a:endParaRPr/>
          </a:p>
        </p:txBody>
      </p:sp>
      <p:sp>
        <p:nvSpPr>
          <p:cNvPr id="1366" name="Google Shape;1366;g2f0d394729b_0_0"/>
          <p:cNvSpPr txBox="1">
            <a:spLocks noGrp="1"/>
          </p:cNvSpPr>
          <p:nvPr>
            <p:ph type="body" idx="1"/>
          </p:nvPr>
        </p:nvSpPr>
        <p:spPr>
          <a:xfrm>
            <a:off x="311700" y="1152475"/>
            <a:ext cx="8055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b="1"/>
              <a:t>Audience:</a:t>
            </a:r>
            <a:r>
              <a:rPr lang="en-GB"/>
              <a:t> Ask in advance who will be in the audience </a:t>
            </a:r>
            <a:endParaRPr/>
          </a:p>
          <a:p>
            <a:pPr marL="914400" lvl="1" indent="-317500" algn="l" rtl="0">
              <a:lnSpc>
                <a:spcPct val="115000"/>
              </a:lnSpc>
              <a:spcBef>
                <a:spcPts val="0"/>
              </a:spcBef>
              <a:spcAft>
                <a:spcPts val="0"/>
              </a:spcAft>
              <a:buSzPts val="1400"/>
              <a:buChar char="○"/>
            </a:pPr>
            <a:r>
              <a:rPr lang="en-GB"/>
              <a:t>Are they all NLP experts? Will they know your area of expertise?</a:t>
            </a:r>
            <a:endParaRPr/>
          </a:p>
          <a:p>
            <a:pPr marL="457200" lvl="0" indent="-342900" algn="l" rtl="0">
              <a:lnSpc>
                <a:spcPct val="115000"/>
              </a:lnSpc>
              <a:spcBef>
                <a:spcPts val="0"/>
              </a:spcBef>
              <a:spcAft>
                <a:spcPts val="0"/>
              </a:spcAft>
              <a:buSzPts val="1800"/>
              <a:buChar char="●"/>
            </a:pPr>
            <a:r>
              <a:rPr lang="en-GB" b="1"/>
              <a:t>Time:</a:t>
            </a:r>
            <a:r>
              <a:rPr lang="en-GB"/>
              <a:t> Ask about your allocated time and stick to it! That’s respect to their time and schedule!</a:t>
            </a:r>
            <a:endParaRPr/>
          </a:p>
          <a:p>
            <a:pPr marL="457200" lvl="0" indent="-342900" algn="l" rtl="0">
              <a:lnSpc>
                <a:spcPct val="115000"/>
              </a:lnSpc>
              <a:spcBef>
                <a:spcPts val="0"/>
              </a:spcBef>
              <a:spcAft>
                <a:spcPts val="0"/>
              </a:spcAft>
              <a:buSzPts val="1800"/>
              <a:buChar char="●"/>
            </a:pPr>
            <a:r>
              <a:rPr lang="en-GB" b="1"/>
              <a:t>What to Present:</a:t>
            </a:r>
            <a:r>
              <a:rPr lang="en-GB"/>
              <a:t> You may want to present a summary of multiple projects or your most prominent one.</a:t>
            </a:r>
            <a:endParaRPr/>
          </a:p>
          <a:p>
            <a:pPr marL="914400" lvl="1" indent="-317500" algn="l" rtl="0">
              <a:lnSpc>
                <a:spcPct val="115000"/>
              </a:lnSpc>
              <a:spcBef>
                <a:spcPts val="0"/>
              </a:spcBef>
              <a:spcAft>
                <a:spcPts val="0"/>
              </a:spcAft>
              <a:buSzPts val="1400"/>
              <a:buChar char="○"/>
            </a:pPr>
            <a:r>
              <a:rPr lang="en-GB"/>
              <a:t>Slides filled with equations and tables of results may not be as impressive as you may think. </a:t>
            </a:r>
            <a:endParaRPr/>
          </a:p>
          <a:p>
            <a:pPr marL="457200" lvl="0" indent="-342900" algn="l" rtl="0">
              <a:lnSpc>
                <a:spcPct val="115000"/>
              </a:lnSpc>
              <a:spcBef>
                <a:spcPts val="0"/>
              </a:spcBef>
              <a:spcAft>
                <a:spcPts val="0"/>
              </a:spcAft>
              <a:buSzPts val="1800"/>
              <a:buChar char="●"/>
            </a:pPr>
            <a:r>
              <a:rPr lang="en-GB" b="1"/>
              <a:t>They want to know:</a:t>
            </a:r>
            <a:r>
              <a:rPr lang="en-GB"/>
              <a:t> are you able to communicate your research well?</a:t>
            </a:r>
            <a:endParaRPr/>
          </a:p>
        </p:txBody>
      </p:sp>
      <p:pic>
        <p:nvPicPr>
          <p:cNvPr id="1368" name="Google Shape;1368;g2f0d394729b_0_0"/>
          <p:cNvPicPr preferRelativeResize="0"/>
          <p:nvPr/>
        </p:nvPicPr>
        <p:blipFill rotWithShape="1">
          <a:blip r:embed="rId3">
            <a:alphaModFix/>
          </a:blip>
          <a:srcRect/>
          <a:stretch/>
        </p:blipFill>
        <p:spPr>
          <a:xfrm>
            <a:off x="7460400" y="236900"/>
            <a:ext cx="1371901" cy="1405675"/>
          </a:xfrm>
          <a:prstGeom prst="rect">
            <a:avLst/>
          </a:prstGeom>
          <a:noFill/>
          <a:ln>
            <a:noFill/>
          </a:ln>
        </p:spPr>
      </p:pic>
      <p:sp>
        <p:nvSpPr>
          <p:cNvPr id="2" name="Slide Number Placeholder 1">
            <a:extLst>
              <a:ext uri="{FF2B5EF4-FFF2-40B4-BE49-F238E27FC236}">
                <a16:creationId xmlns:a16="http://schemas.microsoft.com/office/drawing/2014/main" id="{08CF994F-1533-60B0-AA54-26A5CDDA73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137</a:t>
            </a:fld>
            <a:endParaRPr lang="en-GB"/>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g27a0baa5476_0_2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Follow ups: Verbal or Written Outcome</a:t>
            </a:r>
            <a:endParaRPr/>
          </a:p>
        </p:txBody>
      </p:sp>
      <p:sp>
        <p:nvSpPr>
          <p:cNvPr id="1374" name="Google Shape;1374;g27a0baa5476_0_259"/>
          <p:cNvSpPr txBox="1">
            <a:spLocks noGrp="1"/>
          </p:cNvSpPr>
          <p:nvPr>
            <p:ph type="body" idx="1"/>
          </p:nvPr>
        </p:nvSpPr>
        <p:spPr>
          <a:xfrm>
            <a:off x="311700" y="1152475"/>
            <a:ext cx="8055600" cy="3416400"/>
          </a:xfrm>
          <a:prstGeom prst="rect">
            <a:avLst/>
          </a:prstGeom>
          <a:noFill/>
          <a:ln>
            <a:noFill/>
          </a:ln>
        </p:spPr>
        <p:txBody>
          <a:bodyPr spcFirstLastPara="1" wrap="square" lIns="91425" tIns="91425" rIns="91425" bIns="91425" anchor="t" anchorCtr="0">
            <a:normAutofit/>
          </a:bodyPr>
          <a:lstStyle/>
          <a:p>
            <a:pPr marL="457200" lvl="0" indent="-330200" algn="l" rtl="0">
              <a:lnSpc>
                <a:spcPct val="115000"/>
              </a:lnSpc>
              <a:spcBef>
                <a:spcPts val="0"/>
              </a:spcBef>
              <a:spcAft>
                <a:spcPts val="0"/>
              </a:spcAft>
              <a:buSzPts val="1600"/>
              <a:buChar char="●"/>
            </a:pPr>
            <a:r>
              <a:rPr lang="en-GB" sz="1600" b="1"/>
              <a:t>Negative:</a:t>
            </a:r>
            <a:endParaRPr sz="1600" b="1"/>
          </a:p>
          <a:p>
            <a:pPr marL="914400" lvl="1" indent="-330200" algn="l" rtl="0">
              <a:lnSpc>
                <a:spcPct val="115000"/>
              </a:lnSpc>
              <a:spcBef>
                <a:spcPts val="0"/>
              </a:spcBef>
              <a:spcAft>
                <a:spcPts val="0"/>
              </a:spcAft>
              <a:buSzPts val="1600"/>
              <a:buChar char="○"/>
            </a:pPr>
            <a:r>
              <a:rPr lang="en-GB" sz="1600"/>
              <a:t>Keep it professional and polite! You may re-apply or meet them in a conference!</a:t>
            </a:r>
            <a:endParaRPr sz="1600"/>
          </a:p>
          <a:p>
            <a:pPr marL="914400" lvl="1" indent="-330200" algn="l" rtl="0">
              <a:lnSpc>
                <a:spcPct val="115000"/>
              </a:lnSpc>
              <a:spcBef>
                <a:spcPts val="0"/>
              </a:spcBef>
              <a:spcAft>
                <a:spcPts val="0"/>
              </a:spcAft>
              <a:buSzPts val="1600"/>
              <a:buChar char="○"/>
            </a:pPr>
            <a:r>
              <a:rPr lang="en-GB" sz="1600"/>
              <a:t>Learn from the feedback</a:t>
            </a:r>
            <a:endParaRPr sz="1600"/>
          </a:p>
          <a:p>
            <a:pPr marL="457200" lvl="0" indent="-330200" algn="l" rtl="0">
              <a:lnSpc>
                <a:spcPct val="115000"/>
              </a:lnSpc>
              <a:spcBef>
                <a:spcPts val="0"/>
              </a:spcBef>
              <a:spcAft>
                <a:spcPts val="0"/>
              </a:spcAft>
              <a:buSzPts val="1600"/>
              <a:buChar char="●"/>
            </a:pPr>
            <a:r>
              <a:rPr lang="en-GB" sz="1600" b="1"/>
              <a:t>Positive:</a:t>
            </a:r>
            <a:r>
              <a:rPr lang="en-GB" sz="1600"/>
              <a:t> </a:t>
            </a:r>
            <a:endParaRPr sz="1600"/>
          </a:p>
          <a:p>
            <a:pPr marL="914400" lvl="1" indent="-330200" algn="l" rtl="0">
              <a:lnSpc>
                <a:spcPct val="115000"/>
              </a:lnSpc>
              <a:spcBef>
                <a:spcPts val="0"/>
              </a:spcBef>
              <a:spcAft>
                <a:spcPts val="0"/>
              </a:spcAft>
              <a:buSzPts val="1600"/>
              <a:buChar char="○"/>
            </a:pPr>
            <a:r>
              <a:rPr lang="en-GB" sz="1600"/>
              <a:t>Do acknowledge that you received it </a:t>
            </a:r>
            <a:endParaRPr sz="1600"/>
          </a:p>
          <a:p>
            <a:pPr marL="914400" lvl="1" indent="-330200" algn="l" rtl="0">
              <a:lnSpc>
                <a:spcPct val="115000"/>
              </a:lnSpc>
              <a:spcBef>
                <a:spcPts val="0"/>
              </a:spcBef>
              <a:spcAft>
                <a:spcPts val="0"/>
              </a:spcAft>
              <a:buSzPts val="1600"/>
              <a:buChar char="○"/>
            </a:pPr>
            <a:r>
              <a:rPr lang="en-GB" sz="1600"/>
              <a:t>Have an answer ready (accept or not) and and when can you start </a:t>
            </a:r>
            <a:endParaRPr sz="1600"/>
          </a:p>
        </p:txBody>
      </p:sp>
      <p:pic>
        <p:nvPicPr>
          <p:cNvPr id="1376" name="Google Shape;1376;g27a0baa5476_0_259"/>
          <p:cNvPicPr preferRelativeResize="0"/>
          <p:nvPr/>
        </p:nvPicPr>
        <p:blipFill rotWithShape="1">
          <a:blip r:embed="rId3">
            <a:alphaModFix/>
          </a:blip>
          <a:srcRect/>
          <a:stretch/>
        </p:blipFill>
        <p:spPr>
          <a:xfrm>
            <a:off x="6265425" y="3542800"/>
            <a:ext cx="2012725" cy="888199"/>
          </a:xfrm>
          <a:prstGeom prst="rect">
            <a:avLst/>
          </a:prstGeom>
          <a:noFill/>
          <a:ln>
            <a:noFill/>
          </a:ln>
        </p:spPr>
      </p:pic>
      <p:sp>
        <p:nvSpPr>
          <p:cNvPr id="2" name="Slide Number Placeholder 1">
            <a:extLst>
              <a:ext uri="{FF2B5EF4-FFF2-40B4-BE49-F238E27FC236}">
                <a16:creationId xmlns:a16="http://schemas.microsoft.com/office/drawing/2014/main" id="{3EFD48DB-E203-D034-7A40-CB80601A27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138</a:t>
            </a:fld>
            <a:endParaRPr lang="en-GB"/>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g27a0baa5476_0_26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From your experiences of interviews…. Other tips? </a:t>
            </a:r>
            <a:endParaRPr/>
          </a:p>
        </p:txBody>
      </p:sp>
      <p:pic>
        <p:nvPicPr>
          <p:cNvPr id="1383" name="Google Shape;1383;g27a0baa5476_0_267"/>
          <p:cNvPicPr preferRelativeResize="0"/>
          <p:nvPr/>
        </p:nvPicPr>
        <p:blipFill rotWithShape="1">
          <a:blip r:embed="rId3">
            <a:alphaModFix/>
          </a:blip>
          <a:srcRect/>
          <a:stretch/>
        </p:blipFill>
        <p:spPr>
          <a:xfrm>
            <a:off x="1090899" y="1387326"/>
            <a:ext cx="1756950" cy="3034974"/>
          </a:xfrm>
          <a:prstGeom prst="rect">
            <a:avLst/>
          </a:prstGeom>
          <a:noFill/>
          <a:ln>
            <a:noFill/>
          </a:ln>
        </p:spPr>
      </p:pic>
      <p:sp>
        <p:nvSpPr>
          <p:cNvPr id="2" name="Slide Number Placeholder 1">
            <a:extLst>
              <a:ext uri="{FF2B5EF4-FFF2-40B4-BE49-F238E27FC236}">
                <a16:creationId xmlns:a16="http://schemas.microsoft.com/office/drawing/2014/main" id="{A58A4735-6CB5-A359-730C-84ECC8C13C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139</a:t>
            </a:fld>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2f021208828_1_1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Writing Papers: Model </a:t>
            </a:r>
            <a:endParaRPr/>
          </a:p>
        </p:txBody>
      </p:sp>
      <p:sp>
        <p:nvSpPr>
          <p:cNvPr id="173" name="Google Shape;173;g2f021208828_1_152"/>
          <p:cNvSpPr txBox="1">
            <a:spLocks noGrp="1"/>
          </p:cNvSpPr>
          <p:nvPr>
            <p:ph type="body" idx="1"/>
          </p:nvPr>
        </p:nvSpPr>
        <p:spPr>
          <a:xfrm>
            <a:off x="137100" y="3151817"/>
            <a:ext cx="9006900" cy="1785943"/>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dirty="0"/>
              <a:t>Writing papers is a primary mechanism for doing research (not just for reporting it)</a:t>
            </a:r>
            <a:endParaRPr dirty="0"/>
          </a:p>
          <a:p>
            <a:pPr marL="914400" lvl="1" indent="-330200" algn="l" rtl="0">
              <a:lnSpc>
                <a:spcPct val="115000"/>
              </a:lnSpc>
              <a:spcBef>
                <a:spcPts val="0"/>
              </a:spcBef>
              <a:spcAft>
                <a:spcPts val="0"/>
              </a:spcAft>
              <a:buSzPts val="1600"/>
              <a:buChar char="○"/>
            </a:pPr>
            <a:r>
              <a:rPr lang="en-GB" sz="1600" dirty="0"/>
              <a:t>Forces us to be clear and focused</a:t>
            </a:r>
            <a:endParaRPr sz="1600" dirty="0"/>
          </a:p>
          <a:p>
            <a:pPr marL="914400" lvl="1" indent="-330200" algn="l" rtl="0">
              <a:lnSpc>
                <a:spcPct val="115000"/>
              </a:lnSpc>
              <a:spcBef>
                <a:spcPts val="0"/>
              </a:spcBef>
              <a:spcAft>
                <a:spcPts val="0"/>
              </a:spcAft>
              <a:buSzPts val="1600"/>
              <a:buChar char="○"/>
            </a:pPr>
            <a:r>
              <a:rPr lang="en-GB" sz="1600" dirty="0"/>
              <a:t>Crystallises what we don’t understand </a:t>
            </a:r>
            <a:endParaRPr sz="1600" dirty="0"/>
          </a:p>
          <a:p>
            <a:pPr marL="914400" lvl="1" indent="-330200" algn="l" rtl="0">
              <a:lnSpc>
                <a:spcPct val="115000"/>
              </a:lnSpc>
              <a:spcBef>
                <a:spcPts val="0"/>
              </a:spcBef>
              <a:spcAft>
                <a:spcPts val="0"/>
              </a:spcAft>
              <a:buSzPts val="1600"/>
              <a:buChar char="○"/>
            </a:pPr>
            <a:r>
              <a:rPr lang="en-GB" sz="1600" dirty="0"/>
              <a:t>Facilitates collaboration and getting feedback from others</a:t>
            </a:r>
            <a:endParaRPr sz="1600" dirty="0"/>
          </a:p>
          <a:p>
            <a:pPr marL="914400" lvl="1" indent="-330200" algn="l" rtl="0">
              <a:lnSpc>
                <a:spcPct val="115000"/>
              </a:lnSpc>
              <a:spcBef>
                <a:spcPts val="0"/>
              </a:spcBef>
              <a:spcAft>
                <a:spcPts val="0"/>
              </a:spcAft>
              <a:buSzPts val="1600"/>
              <a:buChar char="○"/>
            </a:pPr>
            <a:r>
              <a:rPr lang="en-GB" sz="1600" dirty="0"/>
              <a:t>Some people may use slides to ‘write/describe’ the initial structure of the work </a:t>
            </a:r>
            <a:endParaRPr sz="1600" dirty="0"/>
          </a:p>
          <a:p>
            <a:pPr marL="0" lvl="0" indent="0" algn="l" rtl="0">
              <a:lnSpc>
                <a:spcPct val="115000"/>
              </a:lnSpc>
              <a:spcBef>
                <a:spcPts val="1200"/>
              </a:spcBef>
              <a:spcAft>
                <a:spcPts val="1200"/>
              </a:spcAft>
              <a:buSzPts val="1800"/>
              <a:buNone/>
            </a:pPr>
            <a:endParaRPr dirty="0"/>
          </a:p>
        </p:txBody>
      </p:sp>
      <p:sp>
        <p:nvSpPr>
          <p:cNvPr id="174" name="Google Shape;174;g2f021208828_1_152"/>
          <p:cNvSpPr/>
          <p:nvPr/>
        </p:nvSpPr>
        <p:spPr>
          <a:xfrm>
            <a:off x="3495475" y="1085425"/>
            <a:ext cx="1765200" cy="914700"/>
          </a:xfrm>
          <a:prstGeom prst="rightArrowCallout">
            <a:avLst>
              <a:gd name="adj1" fmla="val 25000"/>
              <a:gd name="adj2" fmla="val 25000"/>
              <a:gd name="adj3" fmla="val 25000"/>
              <a:gd name="adj4" fmla="val 71590"/>
            </a:avLst>
          </a:prstGeom>
          <a:solidFill>
            <a:srgbClr val="D3E3F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chemeClr val="dk2"/>
                </a:solidFill>
                <a:latin typeface="Comic Sans MS"/>
                <a:ea typeface="Comic Sans MS"/>
                <a:cs typeface="Comic Sans MS"/>
                <a:sym typeface="Comic Sans MS"/>
              </a:rPr>
              <a:t>Do Research</a:t>
            </a:r>
            <a:endParaRPr sz="1800" b="0" i="0" u="none" strike="noStrike" cap="none">
              <a:solidFill>
                <a:srgbClr val="000000"/>
              </a:solidFill>
              <a:latin typeface="Arial"/>
              <a:ea typeface="Arial"/>
              <a:cs typeface="Arial"/>
              <a:sym typeface="Arial"/>
            </a:endParaRPr>
          </a:p>
        </p:txBody>
      </p:sp>
      <p:sp>
        <p:nvSpPr>
          <p:cNvPr id="175" name="Google Shape;175;g2f021208828_1_152"/>
          <p:cNvSpPr/>
          <p:nvPr/>
        </p:nvSpPr>
        <p:spPr>
          <a:xfrm>
            <a:off x="5298875" y="1085425"/>
            <a:ext cx="1269900" cy="9147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GB" sz="1800" b="1" i="0" u="none" strike="noStrike" cap="none">
                <a:solidFill>
                  <a:schemeClr val="dk2"/>
                </a:solidFill>
                <a:latin typeface="Comic Sans MS"/>
                <a:ea typeface="Comic Sans MS"/>
                <a:cs typeface="Comic Sans MS"/>
                <a:sym typeface="Comic Sans MS"/>
              </a:rPr>
              <a:t>Write Paper</a:t>
            </a:r>
            <a:endParaRPr sz="1800" b="0" i="0" u="none" strike="noStrike" cap="none">
              <a:solidFill>
                <a:srgbClr val="000000"/>
              </a:solidFill>
              <a:latin typeface="Arial"/>
              <a:ea typeface="Arial"/>
              <a:cs typeface="Arial"/>
              <a:sym typeface="Arial"/>
            </a:endParaRPr>
          </a:p>
        </p:txBody>
      </p:sp>
      <p:sp>
        <p:nvSpPr>
          <p:cNvPr id="176" name="Google Shape;176;g2f021208828_1_152"/>
          <p:cNvSpPr/>
          <p:nvPr/>
        </p:nvSpPr>
        <p:spPr>
          <a:xfrm>
            <a:off x="1666675" y="1085425"/>
            <a:ext cx="1765200" cy="914700"/>
          </a:xfrm>
          <a:prstGeom prst="rightArrowCallout">
            <a:avLst>
              <a:gd name="adj1" fmla="val 25000"/>
              <a:gd name="adj2" fmla="val 25000"/>
              <a:gd name="adj3" fmla="val 25000"/>
              <a:gd name="adj4" fmla="val 71590"/>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chemeClr val="dk2"/>
                </a:solidFill>
                <a:latin typeface="Comic Sans MS"/>
                <a:ea typeface="Comic Sans MS"/>
                <a:cs typeface="Comic Sans MS"/>
                <a:sym typeface="Comic Sans MS"/>
              </a:rPr>
              <a:t>Idea</a:t>
            </a:r>
            <a:endParaRPr sz="1800" b="0" i="0" u="none" strike="noStrike" cap="none">
              <a:solidFill>
                <a:srgbClr val="000000"/>
              </a:solidFill>
              <a:latin typeface="Arial"/>
              <a:ea typeface="Arial"/>
              <a:cs typeface="Arial"/>
              <a:sym typeface="Arial"/>
            </a:endParaRPr>
          </a:p>
        </p:txBody>
      </p:sp>
      <p:sp>
        <p:nvSpPr>
          <p:cNvPr id="177" name="Google Shape;177;g2f021208828_1_152"/>
          <p:cNvSpPr/>
          <p:nvPr/>
        </p:nvSpPr>
        <p:spPr>
          <a:xfrm>
            <a:off x="3495475" y="2228425"/>
            <a:ext cx="1765200" cy="914700"/>
          </a:xfrm>
          <a:prstGeom prst="rightArrowCallout">
            <a:avLst>
              <a:gd name="adj1" fmla="val 25000"/>
              <a:gd name="adj2" fmla="val 25000"/>
              <a:gd name="adj3" fmla="val 25000"/>
              <a:gd name="adj4" fmla="val 715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chemeClr val="dk2"/>
                </a:solidFill>
                <a:latin typeface="Comic Sans MS"/>
                <a:ea typeface="Comic Sans MS"/>
                <a:cs typeface="Comic Sans MS"/>
                <a:sym typeface="Comic Sans MS"/>
              </a:rPr>
              <a:t>Write Paper</a:t>
            </a:r>
            <a:endParaRPr sz="1800" b="0" i="0" u="none" strike="noStrike" cap="none">
              <a:solidFill>
                <a:srgbClr val="000000"/>
              </a:solidFill>
              <a:latin typeface="Arial"/>
              <a:ea typeface="Arial"/>
              <a:cs typeface="Arial"/>
              <a:sym typeface="Arial"/>
            </a:endParaRPr>
          </a:p>
        </p:txBody>
      </p:sp>
      <p:sp>
        <p:nvSpPr>
          <p:cNvPr id="178" name="Google Shape;178;g2f021208828_1_152"/>
          <p:cNvSpPr/>
          <p:nvPr/>
        </p:nvSpPr>
        <p:spPr>
          <a:xfrm>
            <a:off x="5298875" y="2228425"/>
            <a:ext cx="1269900" cy="914700"/>
          </a:xfrm>
          <a:prstGeom prst="rect">
            <a:avLst/>
          </a:prstGeom>
          <a:solidFill>
            <a:srgbClr val="D3E3F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GB" sz="1800" b="1" i="0" u="none" strike="noStrike" cap="none">
                <a:solidFill>
                  <a:schemeClr val="dk2"/>
                </a:solidFill>
                <a:latin typeface="Comic Sans MS"/>
                <a:ea typeface="Comic Sans MS"/>
                <a:cs typeface="Comic Sans MS"/>
                <a:sym typeface="Comic Sans MS"/>
              </a:rPr>
              <a:t>Do Research</a:t>
            </a:r>
            <a:endParaRPr sz="1800" b="0" i="0" u="none" strike="noStrike" cap="none">
              <a:solidFill>
                <a:srgbClr val="000000"/>
              </a:solidFill>
              <a:latin typeface="Arial"/>
              <a:ea typeface="Arial"/>
              <a:cs typeface="Arial"/>
              <a:sym typeface="Arial"/>
            </a:endParaRPr>
          </a:p>
        </p:txBody>
      </p:sp>
      <p:sp>
        <p:nvSpPr>
          <p:cNvPr id="179" name="Google Shape;179;g2f021208828_1_152"/>
          <p:cNvSpPr/>
          <p:nvPr/>
        </p:nvSpPr>
        <p:spPr>
          <a:xfrm>
            <a:off x="1666675" y="2228425"/>
            <a:ext cx="1765200" cy="914700"/>
          </a:xfrm>
          <a:prstGeom prst="rightArrowCallout">
            <a:avLst>
              <a:gd name="adj1" fmla="val 25000"/>
              <a:gd name="adj2" fmla="val 25000"/>
              <a:gd name="adj3" fmla="val 25000"/>
              <a:gd name="adj4" fmla="val 71590"/>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chemeClr val="dk2"/>
                </a:solidFill>
                <a:latin typeface="Comic Sans MS"/>
                <a:ea typeface="Comic Sans MS"/>
                <a:cs typeface="Comic Sans MS"/>
                <a:sym typeface="Comic Sans MS"/>
              </a:rPr>
              <a:t>Idea</a:t>
            </a:r>
            <a:endParaRPr sz="18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DF1CFA34-BED6-F14B-A630-D9149E9B14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g27a0baa5476_0_1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Almost there!</a:t>
            </a:r>
            <a:endParaRPr>
              <a:latin typeface="Arial"/>
              <a:ea typeface="Arial"/>
              <a:cs typeface="Arial"/>
              <a:sym typeface="Arial"/>
            </a:endParaRPr>
          </a:p>
        </p:txBody>
      </p:sp>
      <p:pic>
        <p:nvPicPr>
          <p:cNvPr id="1390" name="Google Shape;1390;g27a0baa5476_0_114"/>
          <p:cNvPicPr preferRelativeResize="0"/>
          <p:nvPr/>
        </p:nvPicPr>
        <p:blipFill rotWithShape="1">
          <a:blip r:embed="rId3">
            <a:alphaModFix/>
          </a:blip>
          <a:srcRect/>
          <a:stretch/>
        </p:blipFill>
        <p:spPr>
          <a:xfrm>
            <a:off x="3517620" y="105419"/>
            <a:ext cx="3348476" cy="4951398"/>
          </a:xfrm>
          <a:prstGeom prst="rect">
            <a:avLst/>
          </a:prstGeom>
          <a:noFill/>
          <a:ln>
            <a:noFill/>
          </a:ln>
        </p:spPr>
      </p:pic>
      <p:sp>
        <p:nvSpPr>
          <p:cNvPr id="2" name="Slide Number Placeholder 1">
            <a:extLst>
              <a:ext uri="{FF2B5EF4-FFF2-40B4-BE49-F238E27FC236}">
                <a16:creationId xmlns:a16="http://schemas.microsoft.com/office/drawing/2014/main" id="{6F3DB46C-10D8-724C-C209-6EA4B8470F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140</a:t>
            </a:fld>
            <a:endParaRPr lang="en-GB"/>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g279ca402b2b_0_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Acknowledgements </a:t>
            </a:r>
            <a:endParaRPr/>
          </a:p>
        </p:txBody>
      </p:sp>
      <p:sp>
        <p:nvSpPr>
          <p:cNvPr id="1396" name="Google Shape;1396;g279ca402b2b_0_4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GB"/>
              <a:t>We are grateful for the materials provided to us by our colleagues:</a:t>
            </a:r>
            <a:endParaRPr/>
          </a:p>
          <a:p>
            <a:pPr marL="457200" lvl="0" indent="-342900" algn="l" rtl="0">
              <a:lnSpc>
                <a:spcPct val="115000"/>
              </a:lnSpc>
              <a:spcBef>
                <a:spcPts val="1200"/>
              </a:spcBef>
              <a:spcAft>
                <a:spcPts val="0"/>
              </a:spcAft>
              <a:buSzPts val="1800"/>
              <a:buChar char="●"/>
            </a:pPr>
            <a:r>
              <a:rPr lang="en-GB"/>
              <a:t>Prof. Robert Dale</a:t>
            </a:r>
            <a:endParaRPr/>
          </a:p>
          <a:p>
            <a:pPr marL="457200" lvl="0" indent="-342900" algn="l" rtl="0">
              <a:lnSpc>
                <a:spcPct val="115000"/>
              </a:lnSpc>
              <a:spcBef>
                <a:spcPts val="0"/>
              </a:spcBef>
              <a:spcAft>
                <a:spcPts val="0"/>
              </a:spcAft>
              <a:buSzPts val="1800"/>
              <a:buChar char="●"/>
            </a:pPr>
            <a:r>
              <a:rPr lang="en-GB"/>
              <a:t>Prof Guilin Qi</a:t>
            </a:r>
            <a:endParaRPr/>
          </a:p>
          <a:p>
            <a:pPr marL="457200" lvl="0" indent="-342900" algn="l" rtl="0">
              <a:lnSpc>
                <a:spcPct val="115000"/>
              </a:lnSpc>
              <a:spcBef>
                <a:spcPts val="0"/>
              </a:spcBef>
              <a:spcAft>
                <a:spcPts val="0"/>
              </a:spcAft>
              <a:buSzPts val="1800"/>
              <a:buChar char="●"/>
            </a:pPr>
            <a:r>
              <a:rPr lang="en-GB"/>
              <a:t>Prof. Barbara Plank</a:t>
            </a:r>
            <a:endParaRPr/>
          </a:p>
          <a:p>
            <a:pPr marL="457200" lvl="0" indent="-342900" algn="l" rtl="0">
              <a:lnSpc>
                <a:spcPct val="115000"/>
              </a:lnSpc>
              <a:spcBef>
                <a:spcPts val="0"/>
              </a:spcBef>
              <a:spcAft>
                <a:spcPts val="0"/>
              </a:spcAft>
              <a:buSzPts val="1800"/>
              <a:buChar char="●"/>
            </a:pPr>
            <a:r>
              <a:rPr lang="en-GB"/>
              <a:t>Prof. Wray Buntine</a:t>
            </a:r>
            <a:endParaRPr/>
          </a:p>
          <a:p>
            <a:pPr marL="457200" lvl="0" indent="-342900" algn="l" rtl="0">
              <a:lnSpc>
                <a:spcPct val="115000"/>
              </a:lnSpc>
              <a:spcBef>
                <a:spcPts val="0"/>
              </a:spcBef>
              <a:spcAft>
                <a:spcPts val="0"/>
              </a:spcAft>
              <a:buSzPts val="1800"/>
              <a:buChar char="●"/>
            </a:pPr>
            <a:r>
              <a:rPr lang="en-GB"/>
              <a:t>Dr Simon Peyton Jones</a:t>
            </a:r>
            <a:endParaRPr/>
          </a:p>
          <a:p>
            <a:pPr marL="457200" lvl="0" indent="-342900" algn="l" rtl="0">
              <a:lnSpc>
                <a:spcPct val="115000"/>
              </a:lnSpc>
              <a:spcBef>
                <a:spcPts val="0"/>
              </a:spcBef>
              <a:spcAft>
                <a:spcPts val="0"/>
              </a:spcAft>
              <a:buSzPts val="1800"/>
              <a:buChar char="●"/>
            </a:pPr>
            <a:r>
              <a:rPr lang="en-GB"/>
              <a:t>Dr Carolin Lawrence</a:t>
            </a:r>
            <a:endParaRPr/>
          </a:p>
          <a:p>
            <a:pPr marL="457200" lvl="0" indent="-342900" algn="l" rtl="0">
              <a:lnSpc>
                <a:spcPct val="115000"/>
              </a:lnSpc>
              <a:spcBef>
                <a:spcPts val="0"/>
              </a:spcBef>
              <a:spcAft>
                <a:spcPts val="0"/>
              </a:spcAft>
              <a:buSzPts val="1800"/>
              <a:buChar char="●"/>
            </a:pPr>
            <a:r>
              <a:rPr lang="en-GB"/>
              <a:t>Zhijin Jin and others in the ACL Mentorship program</a:t>
            </a:r>
            <a:endParaRPr/>
          </a:p>
          <a:p>
            <a:pPr marL="0" lvl="0" indent="0" algn="l" rtl="0">
              <a:lnSpc>
                <a:spcPct val="115000"/>
              </a:lnSpc>
              <a:spcBef>
                <a:spcPts val="1200"/>
              </a:spcBef>
              <a:spcAft>
                <a:spcPts val="1200"/>
              </a:spcAft>
              <a:buSzPts val="1800"/>
              <a:buNone/>
            </a:pPr>
            <a:endParaRPr/>
          </a:p>
        </p:txBody>
      </p:sp>
      <p:sp>
        <p:nvSpPr>
          <p:cNvPr id="2" name="Slide Number Placeholder 1">
            <a:extLst>
              <a:ext uri="{FF2B5EF4-FFF2-40B4-BE49-F238E27FC236}">
                <a16:creationId xmlns:a16="http://schemas.microsoft.com/office/drawing/2014/main" id="{0F0ED0B2-68CF-BB4E-5ADC-E32E9BF07F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141</a:t>
            </a:fld>
            <a:endParaRPr lang="en-GB"/>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Summary</a:t>
            </a:r>
            <a:endParaRPr/>
          </a:p>
        </p:txBody>
      </p:sp>
      <p:sp>
        <p:nvSpPr>
          <p:cNvPr id="1403" name="Google Shape;1403;p22"/>
          <p:cNvSpPr txBox="1">
            <a:spLocks noGrp="1"/>
          </p:cNvSpPr>
          <p:nvPr>
            <p:ph type="body" idx="1"/>
          </p:nvPr>
        </p:nvSpPr>
        <p:spPr>
          <a:xfrm>
            <a:off x="415750" y="1167325"/>
            <a:ext cx="8520600" cy="1679400"/>
          </a:xfrm>
          <a:prstGeom prst="rect">
            <a:avLst/>
          </a:prstGeom>
          <a:noFill/>
          <a:ln>
            <a:noFill/>
          </a:ln>
        </p:spPr>
        <p:txBody>
          <a:bodyPr spcFirstLastPara="1" wrap="square" lIns="91425" tIns="91425" rIns="91425" bIns="91425" anchor="t" anchorCtr="0">
            <a:normAutofit/>
          </a:bodyPr>
          <a:lstStyle/>
          <a:p>
            <a:pPr marL="457200" lvl="0" indent="-374650" algn="l" rtl="0">
              <a:lnSpc>
                <a:spcPct val="115000"/>
              </a:lnSpc>
              <a:spcBef>
                <a:spcPts val="0"/>
              </a:spcBef>
              <a:spcAft>
                <a:spcPts val="0"/>
              </a:spcAft>
              <a:buSzPts val="2300"/>
              <a:buAutoNum type="arabicPeriod"/>
            </a:pPr>
            <a:r>
              <a:rPr lang="en-GB" sz="2300"/>
              <a:t>Know your audience!</a:t>
            </a:r>
            <a:endParaRPr sz="2300"/>
          </a:p>
          <a:p>
            <a:pPr marL="457200" lvl="0" indent="-374650" algn="l" rtl="0">
              <a:lnSpc>
                <a:spcPct val="115000"/>
              </a:lnSpc>
              <a:spcBef>
                <a:spcPts val="0"/>
              </a:spcBef>
              <a:spcAft>
                <a:spcPts val="0"/>
              </a:spcAft>
              <a:buSzPts val="2300"/>
              <a:buAutoNum type="arabicPeriod"/>
            </a:pPr>
            <a:r>
              <a:rPr lang="en-GB" sz="2300"/>
              <a:t>Have a take home message, story and stick to it!</a:t>
            </a:r>
            <a:endParaRPr sz="2300"/>
          </a:p>
          <a:p>
            <a:pPr marL="457200" lvl="0" indent="-374650" algn="l" rtl="0">
              <a:lnSpc>
                <a:spcPct val="115000"/>
              </a:lnSpc>
              <a:spcBef>
                <a:spcPts val="0"/>
              </a:spcBef>
              <a:spcAft>
                <a:spcPts val="0"/>
              </a:spcAft>
              <a:buSzPts val="2300"/>
              <a:buAutoNum type="arabicPeriod"/>
            </a:pPr>
            <a:r>
              <a:rPr lang="en-GB" sz="2300"/>
              <a:t>Prepare, prepare, prepare!</a:t>
            </a:r>
            <a:endParaRPr sz="2300"/>
          </a:p>
          <a:p>
            <a:pPr marL="457200" lvl="0" indent="0" algn="l" rtl="0">
              <a:lnSpc>
                <a:spcPct val="115000"/>
              </a:lnSpc>
              <a:spcBef>
                <a:spcPts val="0"/>
              </a:spcBef>
              <a:spcAft>
                <a:spcPts val="0"/>
              </a:spcAft>
              <a:buSzPts val="1800"/>
              <a:buNone/>
            </a:pPr>
            <a:endParaRPr/>
          </a:p>
        </p:txBody>
      </p:sp>
      <p:pic>
        <p:nvPicPr>
          <p:cNvPr id="1404" name="Google Shape;1404;p22" descr="A drawing of a person pointing&#10;&#10;Description automatically generated"/>
          <p:cNvPicPr preferRelativeResize="0"/>
          <p:nvPr/>
        </p:nvPicPr>
        <p:blipFill rotWithShape="1">
          <a:blip r:embed="rId3">
            <a:alphaModFix/>
          </a:blip>
          <a:srcRect/>
          <a:stretch/>
        </p:blipFill>
        <p:spPr>
          <a:xfrm>
            <a:off x="642150" y="2652075"/>
            <a:ext cx="1079326" cy="1874474"/>
          </a:xfrm>
          <a:prstGeom prst="rect">
            <a:avLst/>
          </a:prstGeom>
          <a:noFill/>
          <a:ln>
            <a:noFill/>
          </a:ln>
        </p:spPr>
      </p:pic>
      <p:pic>
        <p:nvPicPr>
          <p:cNvPr id="1406" name="Google Shape;1406;p22"/>
          <p:cNvPicPr preferRelativeResize="0"/>
          <p:nvPr/>
        </p:nvPicPr>
        <p:blipFill rotWithShape="1">
          <a:blip r:embed="rId4">
            <a:alphaModFix/>
          </a:blip>
          <a:srcRect/>
          <a:stretch/>
        </p:blipFill>
        <p:spPr>
          <a:xfrm>
            <a:off x="5440800" y="2244700"/>
            <a:ext cx="3213124" cy="2466901"/>
          </a:xfrm>
          <a:prstGeom prst="rect">
            <a:avLst/>
          </a:prstGeom>
          <a:noFill/>
          <a:ln>
            <a:noFill/>
          </a:ln>
        </p:spPr>
      </p:pic>
      <p:sp>
        <p:nvSpPr>
          <p:cNvPr id="2" name="Slide Number Placeholder 1">
            <a:extLst>
              <a:ext uri="{FF2B5EF4-FFF2-40B4-BE49-F238E27FC236}">
                <a16:creationId xmlns:a16="http://schemas.microsoft.com/office/drawing/2014/main" id="{BB610A50-4198-61D5-1A86-DF3F01BA75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142</a:t>
            </a:fld>
            <a:endParaRPr lang="en-GB"/>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g27a0baa5476_0_126"/>
          <p:cNvSpPr txBox="1">
            <a:spLocks noGrp="1"/>
          </p:cNvSpPr>
          <p:nvPr>
            <p:ph type="ctrTitle"/>
          </p:nvPr>
        </p:nvSpPr>
        <p:spPr>
          <a:xfrm>
            <a:off x="515250" y="1165050"/>
            <a:ext cx="7963800" cy="14067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990"/>
              <a:buNone/>
            </a:pPr>
            <a:r>
              <a:rPr lang="en-GB" b="1"/>
              <a:t>Resources</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g2ef991270bb_1_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Writing Checklist</a:t>
            </a:r>
            <a:endParaRPr/>
          </a:p>
        </p:txBody>
      </p:sp>
      <p:graphicFrame>
        <p:nvGraphicFramePr>
          <p:cNvPr id="1418" name="Google Shape;1418;g2ef991270bb_1_26"/>
          <p:cNvGraphicFramePr/>
          <p:nvPr/>
        </p:nvGraphicFramePr>
        <p:xfrm>
          <a:off x="952500" y="1626700"/>
          <a:ext cx="3000000" cy="3000000"/>
        </p:xfrm>
        <a:graphic>
          <a:graphicData uri="http://schemas.openxmlformats.org/drawingml/2006/table">
            <a:tbl>
              <a:tblPr>
                <a:noFill/>
                <a:tableStyleId>{464DB4E6-5039-48B7-8569-C33F98B7CA79}</a:tableStyleId>
              </a:tblPr>
              <a:tblGrid>
                <a:gridCol w="534900">
                  <a:extLst>
                    <a:ext uri="{9D8B030D-6E8A-4147-A177-3AD203B41FA5}">
                      <a16:colId xmlns:a16="http://schemas.microsoft.com/office/drawing/2014/main" val="20000"/>
                    </a:ext>
                  </a:extLst>
                </a:gridCol>
                <a:gridCol w="6704100">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Re-read the abstract and conclusions to ensure they match the story.</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Contributions are listed in the introductions.</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Check all the acronyms are expanded in their first mention in the text.</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All the tables and figures are referenced in the text.</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Spell-check and grammar check before submitting.</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419" name="Google Shape;1419;g2ef991270bb_1_26"/>
          <p:cNvSpPr/>
          <p:nvPr/>
        </p:nvSpPr>
        <p:spPr>
          <a:xfrm>
            <a:off x="1092625" y="174670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g2ef991270bb_1_26"/>
          <p:cNvSpPr/>
          <p:nvPr/>
        </p:nvSpPr>
        <p:spPr>
          <a:xfrm>
            <a:off x="1092625" y="2122075"/>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g2ef991270bb_1_26"/>
          <p:cNvSpPr/>
          <p:nvPr/>
        </p:nvSpPr>
        <p:spPr>
          <a:xfrm>
            <a:off x="1092625" y="249745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g2ef991270bb_1_26"/>
          <p:cNvSpPr/>
          <p:nvPr/>
        </p:nvSpPr>
        <p:spPr>
          <a:xfrm>
            <a:off x="1092625" y="2947175"/>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g2ef991270bb_1_26"/>
          <p:cNvSpPr/>
          <p:nvPr/>
        </p:nvSpPr>
        <p:spPr>
          <a:xfrm>
            <a:off x="1092625" y="332255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AD7D73B3-B43A-9227-F64A-C70D7A2B0C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144</a:t>
            </a:fld>
            <a:endParaRPr lang="en-GB"/>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g2ef991270bb_1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Presentation Checklist</a:t>
            </a:r>
            <a:endParaRPr/>
          </a:p>
        </p:txBody>
      </p:sp>
      <p:graphicFrame>
        <p:nvGraphicFramePr>
          <p:cNvPr id="1430" name="Google Shape;1430;g2ef991270bb_1_0"/>
          <p:cNvGraphicFramePr/>
          <p:nvPr/>
        </p:nvGraphicFramePr>
        <p:xfrm>
          <a:off x="952500" y="1619250"/>
          <a:ext cx="3000000" cy="3000000"/>
        </p:xfrm>
        <a:graphic>
          <a:graphicData uri="http://schemas.openxmlformats.org/drawingml/2006/table">
            <a:tbl>
              <a:tblPr>
                <a:noFill/>
                <a:tableStyleId>{464DB4E6-5039-48B7-8569-C33F98B7CA79}</a:tableStyleId>
              </a:tblPr>
              <a:tblGrid>
                <a:gridCol w="534900">
                  <a:extLst>
                    <a:ext uri="{9D8B030D-6E8A-4147-A177-3AD203B41FA5}">
                      <a16:colId xmlns:a16="http://schemas.microsoft.com/office/drawing/2014/main" val="20000"/>
                    </a:ext>
                  </a:extLst>
                </a:gridCol>
                <a:gridCol w="6704100">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Slide numbers</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Meaningful final slide with maximum of three take home messages</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All the colours are visible</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Proofread</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Each slide has one message</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431" name="Google Shape;1431;g2ef991270bb_1_0"/>
          <p:cNvSpPr/>
          <p:nvPr/>
        </p:nvSpPr>
        <p:spPr>
          <a:xfrm>
            <a:off x="1092625" y="174670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g2ef991270bb_1_0"/>
          <p:cNvSpPr/>
          <p:nvPr/>
        </p:nvSpPr>
        <p:spPr>
          <a:xfrm>
            <a:off x="1092625" y="219640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g2ef991270bb_1_0"/>
          <p:cNvSpPr/>
          <p:nvPr/>
        </p:nvSpPr>
        <p:spPr>
          <a:xfrm>
            <a:off x="1092625" y="2571775"/>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g2ef991270bb_1_0"/>
          <p:cNvSpPr/>
          <p:nvPr/>
        </p:nvSpPr>
        <p:spPr>
          <a:xfrm>
            <a:off x="1092625" y="294715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g2ef991270bb_1_0"/>
          <p:cNvSpPr/>
          <p:nvPr/>
        </p:nvSpPr>
        <p:spPr>
          <a:xfrm>
            <a:off x="1092625" y="3322525"/>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F0044E3E-0000-3ECB-4F8D-CEA7A7E698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145</a:t>
            </a:fld>
            <a:endParaRPr lang="en-GB"/>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g2ef991270bb_1_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Social media post Checklist</a:t>
            </a:r>
            <a:endParaRPr/>
          </a:p>
        </p:txBody>
      </p:sp>
      <p:graphicFrame>
        <p:nvGraphicFramePr>
          <p:cNvPr id="1442" name="Google Shape;1442;g2ef991270bb_1_16"/>
          <p:cNvGraphicFramePr/>
          <p:nvPr/>
        </p:nvGraphicFramePr>
        <p:xfrm>
          <a:off x="952500" y="1619250"/>
          <a:ext cx="3000000" cy="3000000"/>
        </p:xfrm>
        <a:graphic>
          <a:graphicData uri="http://schemas.openxmlformats.org/drawingml/2006/table">
            <a:tbl>
              <a:tblPr>
                <a:noFill/>
                <a:tableStyleId>{464DB4E6-5039-48B7-8569-C33F98B7CA79}</a:tableStyleId>
              </a:tblPr>
              <a:tblGrid>
                <a:gridCol w="534900">
                  <a:extLst>
                    <a:ext uri="{9D8B030D-6E8A-4147-A177-3AD203B41FA5}">
                      <a16:colId xmlns:a16="http://schemas.microsoft.com/office/drawing/2014/main" val="20000"/>
                    </a:ext>
                  </a:extLst>
                </a:gridCol>
                <a:gridCol w="6704100">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Is this a meaningful content?</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Is it respectful?</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Is it professional? Will I be proud of it 5 years from now?</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Have I proofread properly?</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Is  the media such as photos content mine to post (copyright)?</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443" name="Google Shape;1443;g2ef991270bb_1_16"/>
          <p:cNvSpPr/>
          <p:nvPr/>
        </p:nvSpPr>
        <p:spPr>
          <a:xfrm>
            <a:off x="1092625" y="174670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g2ef991270bb_1_16"/>
          <p:cNvSpPr/>
          <p:nvPr/>
        </p:nvSpPr>
        <p:spPr>
          <a:xfrm>
            <a:off x="1092625" y="2122075"/>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g2ef991270bb_1_16"/>
          <p:cNvSpPr/>
          <p:nvPr/>
        </p:nvSpPr>
        <p:spPr>
          <a:xfrm>
            <a:off x="1092625" y="257180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g2ef991270bb_1_16"/>
          <p:cNvSpPr/>
          <p:nvPr/>
        </p:nvSpPr>
        <p:spPr>
          <a:xfrm>
            <a:off x="1092625" y="295460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g2ef991270bb_1_16"/>
          <p:cNvSpPr/>
          <p:nvPr/>
        </p:nvSpPr>
        <p:spPr>
          <a:xfrm>
            <a:off x="1092625" y="333740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276D67B9-0E44-5ABD-7218-AB5713D881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146</a:t>
            </a:fld>
            <a:endParaRPr lang="en-GB"/>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g2ef991270bb_1_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Interview Checklist</a:t>
            </a:r>
            <a:endParaRPr/>
          </a:p>
        </p:txBody>
      </p:sp>
      <p:graphicFrame>
        <p:nvGraphicFramePr>
          <p:cNvPr id="1454" name="Google Shape;1454;g2ef991270bb_1_42"/>
          <p:cNvGraphicFramePr/>
          <p:nvPr/>
        </p:nvGraphicFramePr>
        <p:xfrm>
          <a:off x="952500" y="1619250"/>
          <a:ext cx="3000000" cy="3000000"/>
        </p:xfrm>
        <a:graphic>
          <a:graphicData uri="http://schemas.openxmlformats.org/drawingml/2006/table">
            <a:tbl>
              <a:tblPr>
                <a:noFill/>
                <a:tableStyleId>{464DB4E6-5039-48B7-8569-C33F98B7CA79}</a:tableStyleId>
              </a:tblPr>
              <a:tblGrid>
                <a:gridCol w="534900">
                  <a:extLst>
                    <a:ext uri="{9D8B030D-6E8A-4147-A177-3AD203B41FA5}">
                      <a16:colId xmlns:a16="http://schemas.microsoft.com/office/drawing/2014/main" val="20000"/>
                    </a:ext>
                  </a:extLst>
                </a:gridCol>
                <a:gridCol w="6704100">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Ready to explain my past research (PhD/Master/Honors) in 2-3 sentences </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Have read about the organisation and know what they do</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Ready to talk (meaningfully) about my publication(s) in details if they ask</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Checked all the equipment such as headset works (if online)</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t>Questions ready to check if this is the position for me</a:t>
                      </a:r>
                      <a:endParaRPr sz="1400" u="none" strike="noStrike" cap="none"/>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455" name="Google Shape;1455;g2ef991270bb_1_42"/>
          <p:cNvSpPr/>
          <p:nvPr/>
        </p:nvSpPr>
        <p:spPr>
          <a:xfrm>
            <a:off x="1092625" y="174670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g2ef991270bb_1_42"/>
          <p:cNvSpPr/>
          <p:nvPr/>
        </p:nvSpPr>
        <p:spPr>
          <a:xfrm>
            <a:off x="1092625" y="2122075"/>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g2ef991270bb_1_42"/>
          <p:cNvSpPr/>
          <p:nvPr/>
        </p:nvSpPr>
        <p:spPr>
          <a:xfrm>
            <a:off x="1092625" y="257180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g2ef991270bb_1_42"/>
          <p:cNvSpPr/>
          <p:nvPr/>
        </p:nvSpPr>
        <p:spPr>
          <a:xfrm>
            <a:off x="1092625" y="295460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g2ef991270bb_1_42"/>
          <p:cNvSpPr/>
          <p:nvPr/>
        </p:nvSpPr>
        <p:spPr>
          <a:xfrm>
            <a:off x="1092625" y="3337400"/>
            <a:ext cx="200700" cy="17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15B1D087-BA95-A027-C0D0-AD6464D84A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147</a:t>
            </a:fld>
            <a:endParaRPr lang="en-GB"/>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g279ca402b2b_0_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Resources</a:t>
            </a:r>
            <a:endParaRPr/>
          </a:p>
        </p:txBody>
      </p:sp>
      <p:sp>
        <p:nvSpPr>
          <p:cNvPr id="1465" name="Google Shape;1465;g279ca402b2b_0_54"/>
          <p:cNvSpPr txBox="1">
            <a:spLocks noGrp="1"/>
          </p:cNvSpPr>
          <p:nvPr>
            <p:ph type="body" idx="1"/>
          </p:nvPr>
        </p:nvSpPr>
        <p:spPr>
          <a:xfrm>
            <a:off x="311700" y="1152475"/>
            <a:ext cx="8520600" cy="3773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GB" b="1"/>
              <a:t>Presentations:</a:t>
            </a:r>
            <a:endParaRPr b="1"/>
          </a:p>
          <a:p>
            <a:pPr marL="0" lvl="0" indent="0" algn="l" rtl="0">
              <a:lnSpc>
                <a:spcPct val="130000"/>
              </a:lnSpc>
              <a:spcBef>
                <a:spcPts val="1200"/>
              </a:spcBef>
              <a:spcAft>
                <a:spcPts val="0"/>
              </a:spcAft>
              <a:buSzPts val="1800"/>
              <a:buNone/>
            </a:pPr>
            <a:r>
              <a:rPr lang="en-GB" sz="1150">
                <a:solidFill>
                  <a:srgbClr val="333333"/>
                </a:solidFill>
              </a:rPr>
              <a:t>How to give a good talk on a Computational Linguistics topic (Barbara Plank) </a:t>
            </a:r>
            <a:r>
              <a:rPr lang="en-GB" sz="1150" u="sng">
                <a:solidFill>
                  <a:schemeClr val="hlink"/>
                </a:solidFill>
                <a:hlinkClick r:id="rId3"/>
              </a:rPr>
              <a:t>https://naacl2018.wordpress.com/2018/05/27/how-to-give-a-good-talk-on-a-computational-linguistics-topic/</a:t>
            </a:r>
            <a:endParaRPr sz="1150"/>
          </a:p>
          <a:p>
            <a:pPr marL="0" lvl="0" indent="0" algn="l" rtl="0">
              <a:lnSpc>
                <a:spcPct val="130000"/>
              </a:lnSpc>
              <a:spcBef>
                <a:spcPts val="0"/>
              </a:spcBef>
              <a:spcAft>
                <a:spcPts val="0"/>
              </a:spcAft>
              <a:buClr>
                <a:schemeClr val="dk1"/>
              </a:buClr>
              <a:buSzPts val="1100"/>
              <a:buFont typeface="Arial"/>
              <a:buNone/>
            </a:pPr>
            <a:r>
              <a:rPr lang="en-GB" sz="1150" u="sng">
                <a:solidFill>
                  <a:schemeClr val="accent5"/>
                </a:solidFill>
                <a:hlinkClick r:id="rId4">
                  <a:extLst>
                    <a:ext uri="{A12FA001-AC4F-418D-AE19-62706E023703}">
                      <ahyp:hlinkClr xmlns:ahyp="http://schemas.microsoft.com/office/drawing/2018/hyperlinkcolor" val="tx"/>
                    </a:ext>
                  </a:extLst>
                </a:hlinkClick>
              </a:rPr>
              <a:t>https://www.cs.jhu.edu/~jason/advice/how-to-give-a-talk.html</a:t>
            </a:r>
            <a:r>
              <a:rPr lang="en-GB" sz="1150" u="sng">
                <a:solidFill>
                  <a:schemeClr val="accent5"/>
                </a:solidFill>
              </a:rPr>
              <a:t> </a:t>
            </a:r>
            <a:r>
              <a:rPr lang="en-GB" sz="1150">
                <a:solidFill>
                  <a:schemeClr val="dk1"/>
                </a:solidFill>
              </a:rPr>
              <a:t>(Jason Einser)</a:t>
            </a:r>
            <a:endParaRPr sz="115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sz="1150" u="sng">
                <a:solidFill>
                  <a:schemeClr val="accent5"/>
                </a:solidFill>
                <a:hlinkClick r:id="rId5">
                  <a:extLst>
                    <a:ext uri="{A12FA001-AC4F-418D-AE19-62706E023703}">
                      <ahyp:hlinkClr xmlns:ahyp="http://schemas.microsoft.com/office/drawing/2018/hyperlinkcolor" val="tx"/>
                    </a:ext>
                  </a:extLst>
                </a:hlinkClick>
              </a:rPr>
              <a:t>https://en.itu.dk/Research/PhD-Programme/PhD-Courses/PhD-courses-2021/PhD-Course---Communicating-State-of-the-art-NLP-Research-to-a-Broader-Audience</a:t>
            </a:r>
            <a:endParaRPr sz="1150"/>
          </a:p>
          <a:p>
            <a:pPr marL="0" lvl="0" indent="0" algn="l" rtl="0">
              <a:lnSpc>
                <a:spcPct val="115000"/>
              </a:lnSpc>
              <a:spcBef>
                <a:spcPts val="1200"/>
              </a:spcBef>
              <a:spcAft>
                <a:spcPts val="1200"/>
              </a:spcAft>
              <a:buClr>
                <a:schemeClr val="dk1"/>
              </a:buClr>
              <a:buSzPts val="1100"/>
              <a:buFont typeface="Arial"/>
              <a:buNone/>
            </a:pPr>
            <a:r>
              <a:rPr lang="en-GB" sz="1150">
                <a:solidFill>
                  <a:srgbClr val="4D5156"/>
                </a:solidFill>
                <a:highlight>
                  <a:srgbClr val="FFFFFF"/>
                </a:highlight>
              </a:rPr>
              <a:t>Covey, S. R. (2004). The </a:t>
            </a:r>
            <a:r>
              <a:rPr lang="en-GB" sz="1150" b="1">
                <a:solidFill>
                  <a:srgbClr val="5F6368"/>
                </a:solidFill>
                <a:highlight>
                  <a:srgbClr val="FFFFFF"/>
                </a:highlight>
              </a:rPr>
              <a:t>7 habits of highly effective people (book)</a:t>
            </a:r>
            <a:endParaRPr sz="1150"/>
          </a:p>
        </p:txBody>
      </p:sp>
      <p:sp>
        <p:nvSpPr>
          <p:cNvPr id="2" name="Slide Number Placeholder 1">
            <a:extLst>
              <a:ext uri="{FF2B5EF4-FFF2-40B4-BE49-F238E27FC236}">
                <a16:creationId xmlns:a16="http://schemas.microsoft.com/office/drawing/2014/main" id="{1D0C1086-A264-0EFB-CFC3-6EC535BA47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148</a:t>
            </a:fld>
            <a:endParaRPr lang="en-GB"/>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g279fdd7de98_0_1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Resources</a:t>
            </a:r>
            <a:endParaRPr/>
          </a:p>
        </p:txBody>
      </p:sp>
      <p:sp>
        <p:nvSpPr>
          <p:cNvPr id="1472" name="Google Shape;1472;g279fdd7de98_0_1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GB" sz="1000" b="1" dirty="0"/>
              <a:t>Writing: </a:t>
            </a:r>
            <a:endParaRPr sz="1000" b="1" dirty="0"/>
          </a:p>
          <a:p>
            <a:pPr marL="0" lvl="0" indent="0" algn="l" rtl="0">
              <a:lnSpc>
                <a:spcPct val="115000"/>
              </a:lnSpc>
              <a:spcBef>
                <a:spcPts val="1200"/>
              </a:spcBef>
              <a:spcAft>
                <a:spcPts val="0"/>
              </a:spcAft>
              <a:buSzPts val="1800"/>
              <a:buNone/>
            </a:pPr>
            <a:r>
              <a:rPr lang="en-GB" sz="1000" dirty="0"/>
              <a:t>Writing for Computer Science (Justin Zobel) - Book</a:t>
            </a:r>
            <a:endParaRPr sz="1000" dirty="0"/>
          </a:p>
          <a:p>
            <a:pPr marL="0" lvl="0" indent="0" algn="l" rtl="0">
              <a:lnSpc>
                <a:spcPct val="113888"/>
              </a:lnSpc>
              <a:spcBef>
                <a:spcPts val="1200"/>
              </a:spcBef>
              <a:spcAft>
                <a:spcPts val="0"/>
              </a:spcAft>
              <a:buSzPts val="1800"/>
              <a:buNone/>
            </a:pPr>
            <a:r>
              <a:rPr lang="en-GB" sz="1000" dirty="0">
                <a:solidFill>
                  <a:schemeClr val="dk1"/>
                </a:solidFill>
              </a:rPr>
              <a:t>Explaining explaining: a quick guide on explanatory writing</a:t>
            </a:r>
            <a:r>
              <a:rPr lang="en-GB" sz="1000" b="1" i="1" dirty="0">
                <a:solidFill>
                  <a:schemeClr val="dk1"/>
                </a:solidFill>
              </a:rPr>
              <a:t> </a:t>
            </a:r>
            <a:r>
              <a:rPr lang="en-GB" sz="1000" dirty="0">
                <a:solidFill>
                  <a:schemeClr val="dk1"/>
                </a:solidFill>
              </a:rPr>
              <a:t>(Lucas Costa)</a:t>
            </a:r>
            <a:r>
              <a:rPr lang="en-GB" sz="1000" b="1" i="1" dirty="0">
                <a:solidFill>
                  <a:schemeClr val="dk1"/>
                </a:solidFill>
              </a:rPr>
              <a:t> </a:t>
            </a:r>
            <a:r>
              <a:rPr lang="en-GB" sz="1000" u="sng" dirty="0">
                <a:solidFill>
                  <a:schemeClr val="hlink"/>
                </a:solidFill>
                <a:hlinkClick r:id="rId3"/>
              </a:rPr>
              <a:t>https://lucasfcosta.com/2021/09/30/explaining-in-writing.html</a:t>
            </a:r>
            <a:r>
              <a:rPr lang="en-GB" sz="1000" dirty="0">
                <a:solidFill>
                  <a:schemeClr val="dk1"/>
                </a:solidFill>
              </a:rPr>
              <a:t> </a:t>
            </a:r>
            <a:endParaRPr sz="1000" dirty="0">
              <a:solidFill>
                <a:schemeClr val="dk1"/>
              </a:solidFill>
            </a:endParaRPr>
          </a:p>
          <a:p>
            <a:pPr marL="0" lvl="0" indent="0" algn="l" rtl="0">
              <a:lnSpc>
                <a:spcPct val="169565"/>
              </a:lnSpc>
              <a:spcBef>
                <a:spcPts val="2700"/>
              </a:spcBef>
              <a:spcAft>
                <a:spcPts val="0"/>
              </a:spcAft>
              <a:buSzPts val="1800"/>
              <a:buNone/>
            </a:pPr>
            <a:r>
              <a:rPr lang="en-GB" sz="1000" dirty="0">
                <a:solidFill>
                  <a:srgbClr val="242424"/>
                </a:solidFill>
                <a:highlight>
                  <a:srgbClr val="FFFFFF"/>
                </a:highlight>
              </a:rPr>
              <a:t>Tips for Writing NLP Papers (</a:t>
            </a:r>
            <a:r>
              <a:rPr lang="en-GB" sz="1000" dirty="0" err="1">
                <a:solidFill>
                  <a:srgbClr val="242424"/>
                </a:solidFill>
                <a:highlight>
                  <a:srgbClr val="FFFFFF"/>
                </a:highlight>
              </a:rPr>
              <a:t>Vered</a:t>
            </a:r>
            <a:r>
              <a:rPr lang="en-GB" sz="1000" dirty="0">
                <a:solidFill>
                  <a:srgbClr val="242424"/>
                </a:solidFill>
                <a:highlight>
                  <a:srgbClr val="FFFFFF"/>
                </a:highlight>
              </a:rPr>
              <a:t> Shwartz) </a:t>
            </a:r>
            <a:r>
              <a:rPr lang="en-GB" sz="1000" u="sng" dirty="0">
                <a:solidFill>
                  <a:schemeClr val="hlink"/>
                </a:solidFill>
                <a:hlinkClick r:id="rId4"/>
              </a:rPr>
              <a:t>https://medium.com/@vered1986/tips-for-writing-nlp-papers-9c729a2f9e1f</a:t>
            </a:r>
            <a:endParaRPr sz="1000" dirty="0">
              <a:solidFill>
                <a:schemeClr val="dk1"/>
              </a:solidFill>
            </a:endParaRPr>
          </a:p>
          <a:p>
            <a:pPr marL="0" lvl="0" indent="0" algn="l" rtl="0">
              <a:lnSpc>
                <a:spcPct val="115000"/>
              </a:lnSpc>
              <a:spcBef>
                <a:spcPts val="2400"/>
              </a:spcBef>
              <a:spcAft>
                <a:spcPts val="0"/>
              </a:spcAft>
              <a:buSzPts val="1800"/>
              <a:buNone/>
            </a:pPr>
            <a:r>
              <a:rPr lang="en-GB" sz="1000" b="1" dirty="0"/>
              <a:t>PhD applications: </a:t>
            </a:r>
            <a:endParaRPr sz="1000" b="1" dirty="0"/>
          </a:p>
          <a:p>
            <a:pPr marL="0" lvl="0" indent="0" algn="l" rtl="0">
              <a:lnSpc>
                <a:spcPct val="115000"/>
              </a:lnSpc>
              <a:spcBef>
                <a:spcPts val="1200"/>
              </a:spcBef>
              <a:spcAft>
                <a:spcPts val="0"/>
              </a:spcAft>
              <a:buSzPts val="1800"/>
              <a:buNone/>
            </a:pPr>
            <a:r>
              <a:rPr lang="en-GB" sz="1000" dirty="0"/>
              <a:t>PhDs in Europe: </a:t>
            </a:r>
            <a:r>
              <a:rPr lang="en-GB" sz="1000" u="sng" dirty="0">
                <a:solidFill>
                  <a:schemeClr val="hlink"/>
                </a:solidFill>
                <a:hlinkClick r:id="rId5"/>
              </a:rPr>
              <a:t>https://soundcloud.com/nlp-highlights/134-phd-application-series-phds-in-europe-versus-the-us</a:t>
            </a:r>
            <a:endParaRPr sz="1000" dirty="0"/>
          </a:p>
          <a:p>
            <a:pPr marL="0" lvl="0" indent="0" algn="l" rtl="0">
              <a:lnSpc>
                <a:spcPct val="115000"/>
              </a:lnSpc>
              <a:spcBef>
                <a:spcPts val="1200"/>
              </a:spcBef>
              <a:spcAft>
                <a:spcPts val="1200"/>
              </a:spcAft>
              <a:buSzPts val="1800"/>
              <a:buNone/>
            </a:pPr>
            <a:r>
              <a:rPr lang="en-GB" sz="1000" dirty="0"/>
              <a:t>PhDs in the US: </a:t>
            </a:r>
            <a:r>
              <a:rPr lang="en-GB" sz="1000" u="sng" dirty="0">
                <a:solidFill>
                  <a:schemeClr val="hlink"/>
                </a:solidFill>
                <a:hlinkClick r:id="rId6"/>
              </a:rPr>
              <a:t>https://soundcloud.com/nlp-highlights/133-phd-application-series-preparing-application-materials-with-nathan-schneider-and-roma-patel</a:t>
            </a:r>
            <a:endParaRPr sz="1000" dirty="0"/>
          </a:p>
        </p:txBody>
      </p:sp>
      <p:sp>
        <p:nvSpPr>
          <p:cNvPr id="2" name="Slide Number Placeholder 1">
            <a:extLst>
              <a:ext uri="{FF2B5EF4-FFF2-40B4-BE49-F238E27FC236}">
                <a16:creationId xmlns:a16="http://schemas.microsoft.com/office/drawing/2014/main" id="{47186D41-C186-955E-8CC2-C0E461F11B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149</a:t>
            </a:fld>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2f021208828_1_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Advice </a:t>
            </a:r>
            <a:endParaRPr/>
          </a:p>
        </p:txBody>
      </p:sp>
      <p:sp>
        <p:nvSpPr>
          <p:cNvPr id="186" name="Google Shape;186;g2f021208828_1_27"/>
          <p:cNvSpPr txBox="1">
            <a:spLocks noGrp="1"/>
          </p:cNvSpPr>
          <p:nvPr>
            <p:ph type="body" idx="1"/>
          </p:nvPr>
        </p:nvSpPr>
        <p:spPr>
          <a:xfrm>
            <a:off x="464100" y="13048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Clr>
                <a:schemeClr val="lt2"/>
              </a:buClr>
              <a:buSzPts val="1800"/>
              <a:buChar char="●"/>
            </a:pPr>
            <a:r>
              <a:rPr lang="en-GB">
                <a:solidFill>
                  <a:schemeClr val="lt2"/>
                </a:solidFill>
              </a:rPr>
              <a:t>Don’t wait: Write</a:t>
            </a:r>
            <a:endParaRPr>
              <a:solidFill>
                <a:schemeClr val="lt2"/>
              </a:solidFill>
            </a:endParaRPr>
          </a:p>
          <a:p>
            <a:pPr marL="457200" lvl="0" indent="-342900" algn="l" rtl="0">
              <a:lnSpc>
                <a:spcPct val="115000"/>
              </a:lnSpc>
              <a:spcBef>
                <a:spcPts val="0"/>
              </a:spcBef>
              <a:spcAft>
                <a:spcPts val="0"/>
              </a:spcAft>
              <a:buSzPts val="1800"/>
              <a:buChar char="●"/>
            </a:pPr>
            <a:r>
              <a:rPr lang="en-GB"/>
              <a:t>Identify your key idea</a:t>
            </a:r>
            <a:r>
              <a:rPr lang="en-GB">
                <a:solidFill>
                  <a:schemeClr val="lt2"/>
                </a:solidFill>
              </a:rPr>
              <a:t>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Tell a story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Highlight your contributions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Related Work: Later</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Put your readers first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Listen to your readers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Language and Style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Use of GenAI</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Paper Types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Other Advice! </a:t>
            </a:r>
            <a:endParaRPr>
              <a:solidFill>
                <a:schemeClr val="lt2"/>
              </a:solidFill>
            </a:endParaRPr>
          </a:p>
        </p:txBody>
      </p:sp>
      <p:sp>
        <p:nvSpPr>
          <p:cNvPr id="2" name="Slide Number Placeholder 1">
            <a:extLst>
              <a:ext uri="{FF2B5EF4-FFF2-40B4-BE49-F238E27FC236}">
                <a16:creationId xmlns:a16="http://schemas.microsoft.com/office/drawing/2014/main" id="{C80D6435-96C2-8B1C-A63B-25CCCA82F7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g279f2eb2fa9_0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39285"/>
              <a:buFont typeface="Arial"/>
              <a:buNone/>
            </a:pPr>
            <a:r>
              <a:rPr lang="en-GB"/>
              <a:t>Resources</a:t>
            </a:r>
            <a:endParaRPr/>
          </a:p>
        </p:txBody>
      </p:sp>
      <p:sp>
        <p:nvSpPr>
          <p:cNvPr id="1479" name="Google Shape;1479;g279f2eb2fa9_0_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GB" sz="1100" b="1">
                <a:solidFill>
                  <a:schemeClr val="accent2"/>
                </a:solidFill>
              </a:rPr>
              <a:t>ACL Mentorship:</a:t>
            </a:r>
            <a:endParaRPr sz="1100" b="1">
              <a:solidFill>
                <a:schemeClr val="accent2"/>
              </a:solidFill>
            </a:endParaRPr>
          </a:p>
          <a:p>
            <a:pPr marL="0" lvl="0" indent="0" algn="l" rtl="0">
              <a:lnSpc>
                <a:spcPct val="115000"/>
              </a:lnSpc>
              <a:spcBef>
                <a:spcPts val="1200"/>
              </a:spcBef>
              <a:spcAft>
                <a:spcPts val="0"/>
              </a:spcAft>
              <a:buClr>
                <a:schemeClr val="dk1"/>
              </a:buClr>
              <a:buSzPts val="1100"/>
              <a:buFont typeface="Arial"/>
              <a:buNone/>
            </a:pPr>
            <a:r>
              <a:rPr lang="en-GB" sz="1100">
                <a:solidFill>
                  <a:schemeClr val="accent2"/>
                </a:solidFill>
              </a:rPr>
              <a:t>- ACL Mentorship YouTube videos: </a:t>
            </a:r>
            <a:r>
              <a:rPr lang="en-GB" sz="1100" u="sng">
                <a:solidFill>
                  <a:srgbClr val="0078D7"/>
                </a:solidFill>
                <a:hlinkClick r:id="rId3">
                  <a:extLst>
                    <a:ext uri="{A12FA001-AC4F-418D-AE19-62706E023703}">
                      <ahyp:hlinkClr xmlns:ahyp="http://schemas.microsoft.com/office/drawing/2018/hyperlinkcolor" val="tx"/>
                    </a:ext>
                  </a:extLst>
                </a:hlinkClick>
              </a:rPr>
              <a:t>https://www.youtube.com/watch?v=jFWF0PX4Pcs&amp;list=PLqX2Wb03yR2Sg6eM4xHujbHIyqnvaIufy</a:t>
            </a:r>
            <a:endParaRPr sz="1100" u="sng">
              <a:solidFill>
                <a:srgbClr val="0078D7"/>
              </a:solidFill>
            </a:endParaRPr>
          </a:p>
          <a:p>
            <a:pPr marL="0" lvl="0" indent="0" algn="l" rtl="0">
              <a:lnSpc>
                <a:spcPct val="115000"/>
              </a:lnSpc>
              <a:spcBef>
                <a:spcPts val="1200"/>
              </a:spcBef>
              <a:spcAft>
                <a:spcPts val="0"/>
              </a:spcAft>
              <a:buClr>
                <a:schemeClr val="dk1"/>
              </a:buClr>
              <a:buSzPts val="1100"/>
              <a:buFont typeface="Arial"/>
              <a:buNone/>
            </a:pPr>
            <a:r>
              <a:rPr lang="en-GB" sz="1100">
                <a:solidFill>
                  <a:schemeClr val="accent2"/>
                </a:solidFill>
              </a:rPr>
              <a:t>- ACL mentorship home page: </a:t>
            </a:r>
            <a:r>
              <a:rPr lang="en-GB" sz="1100" u="sng">
                <a:solidFill>
                  <a:srgbClr val="0078D7"/>
                </a:solidFill>
                <a:hlinkClick r:id="rId4">
                  <a:extLst>
                    <a:ext uri="{A12FA001-AC4F-418D-AE19-62706E023703}">
                      <ahyp:hlinkClr xmlns:ahyp="http://schemas.microsoft.com/office/drawing/2018/hyperlinkcolor" val="tx"/>
                    </a:ext>
                  </a:extLst>
                </a:hlinkClick>
              </a:rPr>
              <a:t>https://mentorship.aclweb.org/</a:t>
            </a:r>
            <a:endParaRPr sz="1100" u="sng">
              <a:solidFill>
                <a:srgbClr val="0078D7"/>
              </a:solidFill>
            </a:endParaRPr>
          </a:p>
          <a:p>
            <a:pPr marL="0" lvl="0" indent="0" algn="l" rtl="0">
              <a:lnSpc>
                <a:spcPct val="115000"/>
              </a:lnSpc>
              <a:spcBef>
                <a:spcPts val="120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1200"/>
              </a:spcBef>
              <a:spcAft>
                <a:spcPts val="1200"/>
              </a:spcAft>
              <a:buSzPts val="1800"/>
              <a:buNone/>
            </a:pPr>
            <a:endParaRPr/>
          </a:p>
        </p:txBody>
      </p:sp>
      <p:sp>
        <p:nvSpPr>
          <p:cNvPr id="2" name="Slide Number Placeholder 1">
            <a:extLst>
              <a:ext uri="{FF2B5EF4-FFF2-40B4-BE49-F238E27FC236}">
                <a16:creationId xmlns:a16="http://schemas.microsoft.com/office/drawing/2014/main" id="{52C21527-D4F6-7823-647F-3B310A9290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150</a:t>
            </a:fld>
            <a:endParaRPr lang="en-GB"/>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g2f021208828_1_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Resources</a:t>
            </a:r>
            <a:endParaRPr/>
          </a:p>
        </p:txBody>
      </p:sp>
      <p:sp>
        <p:nvSpPr>
          <p:cNvPr id="1486" name="Google Shape;1486;g2f021208828_1_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GB" sz="1200" u="sng">
                <a:solidFill>
                  <a:schemeClr val="hlink"/>
                </a:solidFill>
                <a:latin typeface="Calibri"/>
                <a:ea typeface="Calibri"/>
                <a:cs typeface="Calibri"/>
                <a:sym typeface="Calibri"/>
                <a:hlinkClick r:id="rId3"/>
              </a:rPr>
              <a:t>http://users.umiacs.umd.edu/~jbg/static/style.html</a:t>
            </a:r>
            <a:endParaRPr sz="1200" u="sng">
              <a:solidFill>
                <a:schemeClr val="hlink"/>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GB" sz="1200" u="sng">
                <a:solidFill>
                  <a:schemeClr val="hlink"/>
                </a:solidFill>
                <a:latin typeface="Calibri"/>
                <a:ea typeface="Calibri"/>
                <a:cs typeface="Calibri"/>
                <a:sym typeface="Calibri"/>
                <a:hlinkClick r:id="rId4"/>
              </a:rPr>
              <a:t>https://www.microsoft.com/en-us/research/academic-program/write-great-research-paper/</a:t>
            </a:r>
            <a:endParaRPr sz="1200" u="sng">
              <a:solidFill>
                <a:schemeClr val="hlink"/>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GB" sz="1200" u="sng">
                <a:solidFill>
                  <a:schemeClr val="hlink"/>
                </a:solidFill>
                <a:latin typeface="Calibri"/>
                <a:ea typeface="Calibri"/>
                <a:cs typeface="Calibri"/>
                <a:sym typeface="Calibri"/>
                <a:hlinkClick r:id="rId5"/>
              </a:rPr>
              <a:t>https://www.youtube.com/watch?v=TCytsY8pdsc</a:t>
            </a:r>
            <a:endParaRPr sz="1200" u="sng">
              <a:solidFill>
                <a:schemeClr val="hlink"/>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GB" sz="1200" u="sng">
                <a:solidFill>
                  <a:schemeClr val="hlink"/>
                </a:solidFill>
                <a:latin typeface="Calibri"/>
                <a:ea typeface="Calibri"/>
                <a:cs typeface="Calibri"/>
                <a:sym typeface="Calibri"/>
                <a:hlinkClick r:id="rId6"/>
              </a:rPr>
              <a:t>https://www.wiley.com/en-us/network/publishing/research-publishing/writing-and-conducting-research/how-to-write-a-scientific-abstract</a:t>
            </a:r>
            <a:endParaRPr sz="1200" u="sng">
              <a:solidFill>
                <a:schemeClr val="hlink"/>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GB" sz="1200" u="sng">
                <a:solidFill>
                  <a:schemeClr val="hlink"/>
                </a:solidFill>
                <a:latin typeface="Calibri"/>
                <a:ea typeface="Calibri"/>
                <a:cs typeface="Calibri"/>
                <a:sym typeface="Calibri"/>
                <a:hlinkClick r:id="rId7"/>
              </a:rPr>
              <a:t>https://www.youtube.com/watch?v=pbrxGnL3tvQ</a:t>
            </a:r>
            <a:endParaRPr sz="1200" u="sng">
              <a:solidFill>
                <a:schemeClr val="hlink"/>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GB" sz="1200" u="sng">
                <a:solidFill>
                  <a:schemeClr val="hlink"/>
                </a:solidFill>
                <a:latin typeface="Calibri"/>
                <a:ea typeface="Calibri"/>
                <a:cs typeface="Calibri"/>
                <a:sym typeface="Calibri"/>
                <a:hlinkClick r:id="rId8"/>
              </a:rPr>
              <a:t>https://aaai.org/aaai-conference/reproducibility-checklist/</a:t>
            </a:r>
            <a:endParaRPr sz="1200" u="sng">
              <a:solidFill>
                <a:schemeClr val="hlink"/>
              </a:solidFill>
              <a:latin typeface="Calibri"/>
              <a:ea typeface="Calibri"/>
              <a:cs typeface="Calibri"/>
              <a:sym typeface="Calibri"/>
            </a:endParaRPr>
          </a:p>
          <a:p>
            <a:pPr marL="0" lvl="0" indent="0" algn="l" rtl="0">
              <a:lnSpc>
                <a:spcPct val="115000"/>
              </a:lnSpc>
              <a:spcBef>
                <a:spcPts val="1200"/>
              </a:spcBef>
              <a:spcAft>
                <a:spcPts val="0"/>
              </a:spcAft>
              <a:buClr>
                <a:schemeClr val="dk1"/>
              </a:buClr>
              <a:buSzPts val="1100"/>
              <a:buFont typeface="Arial"/>
              <a:buNone/>
            </a:pPr>
            <a:r>
              <a:rPr lang="en-GB" sz="1200" u="sng">
                <a:solidFill>
                  <a:schemeClr val="hlink"/>
                </a:solidFill>
                <a:latin typeface="Calibri"/>
                <a:ea typeface="Calibri"/>
                <a:cs typeface="Calibri"/>
                <a:sym typeface="Calibri"/>
                <a:hlinkClick r:id="rId9"/>
              </a:rPr>
              <a:t>https://www.youtube.com/watch?v=0h8woOdNSN4</a:t>
            </a:r>
            <a:endParaRPr sz="1200" u="sng">
              <a:solidFill>
                <a:schemeClr val="hlink"/>
              </a:solidFill>
              <a:latin typeface="Calibri"/>
              <a:ea typeface="Calibri"/>
              <a:cs typeface="Calibri"/>
              <a:sym typeface="Calibri"/>
            </a:endParaRPr>
          </a:p>
          <a:p>
            <a:pPr marL="0" lvl="0" indent="0" algn="l" rtl="0">
              <a:lnSpc>
                <a:spcPct val="115000"/>
              </a:lnSpc>
              <a:spcBef>
                <a:spcPts val="1200"/>
              </a:spcBef>
              <a:spcAft>
                <a:spcPts val="1200"/>
              </a:spcAft>
              <a:buSzPts val="1800"/>
              <a:buNone/>
            </a:pPr>
            <a:endParaRPr/>
          </a:p>
        </p:txBody>
      </p:sp>
      <p:sp>
        <p:nvSpPr>
          <p:cNvPr id="2" name="Slide Number Placeholder 1">
            <a:extLst>
              <a:ext uri="{FF2B5EF4-FFF2-40B4-BE49-F238E27FC236}">
                <a16:creationId xmlns:a16="http://schemas.microsoft.com/office/drawing/2014/main" id="{1214810A-3457-8C8C-DE3C-DCF7D1FC20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151</a:t>
            </a:fld>
            <a:endParaRPr lang="en-GB"/>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g2f021208828_1_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Resources </a:t>
            </a:r>
            <a:endParaRPr/>
          </a:p>
        </p:txBody>
      </p:sp>
      <p:sp>
        <p:nvSpPr>
          <p:cNvPr id="1493" name="Google Shape;1493;g2f021208828_1_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GB" sz="1100" u="sng">
                <a:solidFill>
                  <a:schemeClr val="hlink"/>
                </a:solidFill>
                <a:hlinkClick r:id="rId3"/>
              </a:rPr>
              <a:t>Research is communication (frankxfz.me)</a:t>
            </a:r>
            <a:r>
              <a:rPr lang="en-GB" sz="1100">
                <a:solidFill>
                  <a:schemeClr val="dk1"/>
                </a:solidFill>
              </a:rPr>
              <a:t> provides some good ideas for writing a good scientific paper.</a:t>
            </a:r>
            <a:endParaRPr sz="1100">
              <a:solidFill>
                <a:schemeClr val="dk1"/>
              </a:solidFill>
            </a:endParaRPr>
          </a:p>
          <a:p>
            <a:pPr marL="0" lvl="0" indent="0" algn="l" rtl="0">
              <a:lnSpc>
                <a:spcPct val="115000"/>
              </a:lnSpc>
              <a:spcBef>
                <a:spcPts val="1200"/>
              </a:spcBef>
              <a:spcAft>
                <a:spcPts val="0"/>
              </a:spcAft>
              <a:buSzPts val="1800"/>
              <a:buNone/>
            </a:pPr>
            <a:r>
              <a:rPr lang="en-GB" sz="1100" u="sng">
                <a:solidFill>
                  <a:schemeClr val="hlink"/>
                </a:solidFill>
                <a:hlinkClick r:id="rId4"/>
              </a:rPr>
              <a:t>how-to-be-a-successful-phd-student.pdf (frankxfz.me)</a:t>
            </a:r>
            <a:r>
              <a:rPr lang="en-GB" sz="1100">
                <a:solidFill>
                  <a:schemeClr val="dk1"/>
                </a:solidFill>
              </a:rPr>
              <a:t> has good suggestions about when to write.</a:t>
            </a:r>
            <a:endParaRPr sz="1100">
              <a:solidFill>
                <a:schemeClr val="dk1"/>
              </a:solidFill>
            </a:endParaRPr>
          </a:p>
          <a:p>
            <a:pPr marL="0" lvl="0" indent="0" algn="l" rtl="0">
              <a:lnSpc>
                <a:spcPct val="115000"/>
              </a:lnSpc>
              <a:spcBef>
                <a:spcPts val="1200"/>
              </a:spcBef>
              <a:spcAft>
                <a:spcPts val="0"/>
              </a:spcAft>
              <a:buSzPts val="1800"/>
              <a:buNone/>
            </a:pPr>
            <a:r>
              <a:rPr lang="en-GB" sz="1100">
                <a:solidFill>
                  <a:schemeClr val="dk1"/>
                </a:solidFill>
              </a:rPr>
              <a:t>For many NLP projects, it would be great to include one or two sentences summary in the introduction to highlight the key contributions of this work. The reviewers can easily reuse such sentences in peer reviews.</a:t>
            </a:r>
            <a:endParaRPr sz="1100">
              <a:solidFill>
                <a:schemeClr val="dk1"/>
              </a:solidFill>
            </a:endParaRPr>
          </a:p>
          <a:p>
            <a:pPr marL="0" lvl="0" indent="0" algn="l" rtl="0">
              <a:lnSpc>
                <a:spcPct val="115000"/>
              </a:lnSpc>
              <a:spcBef>
                <a:spcPts val="1200"/>
              </a:spcBef>
              <a:spcAft>
                <a:spcPts val="0"/>
              </a:spcAft>
              <a:buSzPts val="1800"/>
              <a:buNone/>
            </a:pPr>
            <a:r>
              <a:rPr lang="en-GB" sz="1100">
                <a:solidFill>
                  <a:schemeClr val="dk1"/>
                </a:solidFill>
              </a:rPr>
              <a:t>It would be great to understand the peer review process and mitigate some common pitfalls via good writing. </a:t>
            </a:r>
            <a:r>
              <a:rPr lang="en-GB" sz="1100" u="sng">
                <a:solidFill>
                  <a:schemeClr val="hlink"/>
                </a:solidFill>
                <a:hlinkClick r:id="rId5"/>
              </a:rPr>
              <a:t>What Can We Do to Improve Peer Review in NLP? - ACL Anthology</a:t>
            </a:r>
            <a:r>
              <a:rPr lang="en-GB" sz="1100">
                <a:solidFill>
                  <a:schemeClr val="dk1"/>
                </a:solidFill>
              </a:rPr>
              <a:t> and the recent white paper </a:t>
            </a:r>
            <a:r>
              <a:rPr lang="en-GB" sz="1100" u="sng">
                <a:solidFill>
                  <a:schemeClr val="hlink"/>
                </a:solidFill>
                <a:hlinkClick r:id="rId6"/>
              </a:rPr>
              <a:t>2405.06563 (arxiv.org)</a:t>
            </a:r>
            <a:r>
              <a:rPr lang="en-GB" sz="1100">
                <a:solidFill>
                  <a:schemeClr val="dk1"/>
                </a:solidFill>
              </a:rPr>
              <a:t> written by us. </a:t>
            </a:r>
            <a:endParaRPr sz="1100">
              <a:solidFill>
                <a:schemeClr val="dk1"/>
              </a:solidFill>
            </a:endParaRPr>
          </a:p>
          <a:p>
            <a:pPr marL="0" lvl="0" indent="0" algn="l" rtl="0">
              <a:lnSpc>
                <a:spcPct val="115000"/>
              </a:lnSpc>
              <a:spcBef>
                <a:spcPts val="1200"/>
              </a:spcBef>
              <a:spcAft>
                <a:spcPts val="1200"/>
              </a:spcAft>
              <a:buSzPts val="1800"/>
              <a:buNone/>
            </a:pPr>
            <a:r>
              <a:rPr lang="en-GB" sz="1100">
                <a:solidFill>
                  <a:schemeClr val="dk1"/>
                </a:solidFill>
              </a:rPr>
              <a:t>Behavioral consequences of second-person pronouns in written communications between authors and reviewers of scientific papers </a:t>
            </a:r>
            <a:r>
              <a:rPr lang="en-GB" sz="1100" u="sng">
                <a:solidFill>
                  <a:schemeClr val="hlink"/>
                </a:solidFill>
                <a:hlinkClick r:id="rId7"/>
              </a:rPr>
              <a:t>https://www.nature.com/articles/s41467-023-44515-1</a:t>
            </a:r>
            <a:endParaRPr/>
          </a:p>
        </p:txBody>
      </p:sp>
      <p:sp>
        <p:nvSpPr>
          <p:cNvPr id="2" name="Slide Number Placeholder 1">
            <a:extLst>
              <a:ext uri="{FF2B5EF4-FFF2-40B4-BE49-F238E27FC236}">
                <a16:creationId xmlns:a16="http://schemas.microsoft.com/office/drawing/2014/main" id="{58F47E29-0377-D21A-F323-0FC78C3E53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152</a:t>
            </a:fld>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2eece5e8c5e_0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Papers Communicate Ideas</a:t>
            </a:r>
            <a:endParaRPr/>
          </a:p>
        </p:txBody>
      </p:sp>
      <p:sp>
        <p:nvSpPr>
          <p:cNvPr id="192" name="Google Shape;192;g2eece5e8c5e_0_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dirty="0"/>
              <a:t>The goal is to infect the mind of your reader with your idea</a:t>
            </a:r>
            <a:endParaRPr dirty="0"/>
          </a:p>
          <a:p>
            <a:pPr marL="914400" lvl="1" indent="-330200" algn="l" rtl="0">
              <a:lnSpc>
                <a:spcPct val="115000"/>
              </a:lnSpc>
              <a:spcBef>
                <a:spcPts val="0"/>
              </a:spcBef>
              <a:spcAft>
                <a:spcPts val="0"/>
              </a:spcAft>
              <a:buSzPts val="1600"/>
              <a:buChar char="○"/>
            </a:pPr>
            <a:r>
              <a:rPr lang="en-GB" sz="1600" dirty="0"/>
              <a:t>The greatest ideas are worthless if you keep them to yourself</a:t>
            </a:r>
            <a:endParaRPr sz="1600" dirty="0"/>
          </a:p>
          <a:p>
            <a:pPr marL="1371600" lvl="2" indent="-330200" algn="l" rtl="0">
              <a:lnSpc>
                <a:spcPct val="115000"/>
              </a:lnSpc>
              <a:spcBef>
                <a:spcPts val="0"/>
              </a:spcBef>
              <a:spcAft>
                <a:spcPts val="0"/>
              </a:spcAft>
              <a:buClr>
                <a:schemeClr val="lt1"/>
              </a:buClr>
              <a:buSzPts val="1600"/>
              <a:buChar char="■"/>
            </a:pPr>
            <a:endParaRPr sz="1600" dirty="0"/>
          </a:p>
          <a:p>
            <a:pPr marL="457200" lvl="0" indent="-342900" algn="l" rtl="0">
              <a:lnSpc>
                <a:spcPct val="115000"/>
              </a:lnSpc>
              <a:spcBef>
                <a:spcPts val="0"/>
              </a:spcBef>
              <a:spcAft>
                <a:spcPts val="0"/>
              </a:spcAft>
              <a:buSzPts val="1800"/>
              <a:buChar char="●"/>
            </a:pPr>
            <a:r>
              <a:rPr lang="en-GB" dirty="0">
                <a:highlight>
                  <a:schemeClr val="lt1"/>
                </a:highlight>
              </a:rPr>
              <a:t>Motivate your idea!</a:t>
            </a:r>
            <a:endParaRPr dirty="0">
              <a:highlight>
                <a:schemeClr val="lt1"/>
              </a:highlight>
            </a:endParaRPr>
          </a:p>
          <a:p>
            <a:pPr marL="914400" lvl="1" indent="-330200" algn="l" rtl="0">
              <a:lnSpc>
                <a:spcPct val="115000"/>
              </a:lnSpc>
              <a:spcBef>
                <a:spcPts val="0"/>
              </a:spcBef>
              <a:spcAft>
                <a:spcPts val="0"/>
              </a:spcAft>
              <a:buSzPts val="1600"/>
              <a:buChar char="○"/>
            </a:pPr>
            <a:r>
              <a:rPr lang="en-GB" sz="1600" dirty="0">
                <a:highlight>
                  <a:schemeClr val="lt1"/>
                </a:highlight>
              </a:rPr>
              <a:t>Why it’s important? Why people should care?</a:t>
            </a:r>
            <a:endParaRPr sz="1600" dirty="0">
              <a:highlight>
                <a:schemeClr val="lt1"/>
              </a:highlight>
            </a:endParaRPr>
          </a:p>
          <a:p>
            <a:pPr marL="1371600" lvl="2" indent="-317500" algn="l" rtl="0">
              <a:lnSpc>
                <a:spcPct val="115000"/>
              </a:lnSpc>
              <a:spcBef>
                <a:spcPts val="0"/>
              </a:spcBef>
              <a:spcAft>
                <a:spcPts val="0"/>
              </a:spcAft>
              <a:buClr>
                <a:schemeClr val="lt1"/>
              </a:buClr>
              <a:buSzPts val="1400"/>
              <a:buChar char="■"/>
            </a:pPr>
            <a:r>
              <a:rPr lang="en-GB" dirty="0">
                <a:highlight>
                  <a:schemeClr val="lt1"/>
                </a:highlight>
              </a:rPr>
              <a:t> </a:t>
            </a:r>
            <a:endParaRPr dirty="0">
              <a:highlight>
                <a:schemeClr val="lt1"/>
              </a:highlight>
            </a:endParaRPr>
          </a:p>
          <a:p>
            <a:pPr marL="457200" lvl="0" indent="-342900" algn="l" rtl="0">
              <a:lnSpc>
                <a:spcPct val="115000"/>
              </a:lnSpc>
              <a:spcBef>
                <a:spcPts val="0"/>
              </a:spcBef>
              <a:spcAft>
                <a:spcPts val="0"/>
              </a:spcAft>
              <a:buSzPts val="1800"/>
              <a:buChar char="●"/>
            </a:pPr>
            <a:r>
              <a:rPr lang="en-GB" dirty="0"/>
              <a:t>Clearly formulate your research questions (RQs) </a:t>
            </a:r>
            <a:endParaRPr dirty="0"/>
          </a:p>
          <a:p>
            <a:pPr marL="914400" lvl="1" indent="-317500" algn="l" rtl="0">
              <a:lnSpc>
                <a:spcPct val="115000"/>
              </a:lnSpc>
              <a:spcBef>
                <a:spcPts val="0"/>
              </a:spcBef>
              <a:spcAft>
                <a:spcPts val="0"/>
              </a:spcAft>
              <a:buSzPts val="1400"/>
              <a:buChar char="○"/>
            </a:pPr>
            <a:r>
              <a:rPr lang="en-GB" sz="1600" dirty="0"/>
              <a:t>To enable drawing interesting conclusions</a:t>
            </a:r>
            <a:endParaRPr dirty="0"/>
          </a:p>
          <a:p>
            <a:pPr marL="914400" lvl="1" indent="-330200" algn="l" rtl="0">
              <a:lnSpc>
                <a:spcPct val="115000"/>
              </a:lnSpc>
              <a:spcBef>
                <a:spcPts val="0"/>
              </a:spcBef>
              <a:spcAft>
                <a:spcPts val="0"/>
              </a:spcAft>
              <a:buSzPts val="1600"/>
              <a:buChar char="○"/>
            </a:pPr>
            <a:r>
              <a:rPr lang="en-GB" sz="1600" u="sng" dirty="0"/>
              <a:t>Your ideas </a:t>
            </a:r>
            <a:r>
              <a:rPr lang="en-GB" sz="1600" dirty="0"/>
              <a:t>to address those RQs</a:t>
            </a:r>
            <a:endParaRPr sz="1600" dirty="0"/>
          </a:p>
          <a:p>
            <a:pPr marL="914400" lvl="1" indent="-317500" algn="l" rtl="0">
              <a:lnSpc>
                <a:spcPct val="115000"/>
              </a:lnSpc>
              <a:spcBef>
                <a:spcPts val="0"/>
              </a:spcBef>
              <a:spcAft>
                <a:spcPts val="0"/>
              </a:spcAft>
              <a:buSzPts val="1400"/>
              <a:buChar char="○"/>
            </a:pPr>
            <a:r>
              <a:rPr lang="en-GB" sz="1600" dirty="0"/>
              <a:t>Proper evaluation setup, experiments, and evidence</a:t>
            </a:r>
            <a:r>
              <a:rPr lang="en-GB" dirty="0"/>
              <a:t>  </a:t>
            </a:r>
            <a:endParaRPr dirty="0"/>
          </a:p>
        </p:txBody>
      </p:sp>
      <p:pic>
        <p:nvPicPr>
          <p:cNvPr id="194" name="Google Shape;194;g2eece5e8c5e_0_0"/>
          <p:cNvPicPr preferRelativeResize="0"/>
          <p:nvPr/>
        </p:nvPicPr>
        <p:blipFill rotWithShape="1">
          <a:blip r:embed="rId3">
            <a:alphaModFix/>
          </a:blip>
          <a:srcRect/>
          <a:stretch/>
        </p:blipFill>
        <p:spPr>
          <a:xfrm>
            <a:off x="7582613" y="3216806"/>
            <a:ext cx="667259" cy="905051"/>
          </a:xfrm>
          <a:prstGeom prst="rect">
            <a:avLst/>
          </a:prstGeom>
          <a:noFill/>
          <a:ln>
            <a:noFill/>
          </a:ln>
        </p:spPr>
      </p:pic>
      <p:sp>
        <p:nvSpPr>
          <p:cNvPr id="2" name="Slide Number Placeholder 1">
            <a:extLst>
              <a:ext uri="{FF2B5EF4-FFF2-40B4-BE49-F238E27FC236}">
                <a16:creationId xmlns:a16="http://schemas.microsoft.com/office/drawing/2014/main" id="{DD74CEA7-3791-5424-32EB-183B97CB27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2ef991270bb_0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Papers Communicate Ideas</a:t>
            </a:r>
            <a:endParaRPr/>
          </a:p>
        </p:txBody>
      </p:sp>
      <p:sp>
        <p:nvSpPr>
          <p:cNvPr id="200" name="Google Shape;200;g2ef991270bb_0_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SzPts val="1800"/>
              <a:buChar char="●"/>
            </a:pPr>
            <a:r>
              <a:rPr lang="en-GB"/>
              <a:t>Fallacy: You need a fantastic idea before you can write a paper</a:t>
            </a:r>
            <a:endParaRPr/>
          </a:p>
          <a:p>
            <a:pPr marL="914400" lvl="1" indent="-330200" algn="l" rtl="0">
              <a:lnSpc>
                <a:spcPct val="115000"/>
              </a:lnSpc>
              <a:spcBef>
                <a:spcPts val="0"/>
              </a:spcBef>
              <a:spcAft>
                <a:spcPts val="0"/>
              </a:spcAft>
              <a:buSzPts val="1600"/>
              <a:buChar char="○"/>
            </a:pPr>
            <a:r>
              <a:rPr lang="en-GB" sz="1600"/>
              <a:t>Write a paper about your </a:t>
            </a:r>
            <a:r>
              <a:rPr lang="en-GB" sz="1600" u="sng"/>
              <a:t>little</a:t>
            </a:r>
            <a:r>
              <a:rPr lang="en-GB" sz="1600"/>
              <a:t> idea and discuss it with your supervisor/peers</a:t>
            </a:r>
            <a:endParaRPr sz="1600"/>
          </a:p>
          <a:p>
            <a:pPr marL="914400" lvl="1" indent="-330200" algn="l" rtl="0">
              <a:lnSpc>
                <a:spcPct val="115000"/>
              </a:lnSpc>
              <a:spcBef>
                <a:spcPts val="0"/>
              </a:spcBef>
              <a:spcAft>
                <a:spcPts val="0"/>
              </a:spcAft>
              <a:buSzPts val="1600"/>
              <a:buChar char="○"/>
            </a:pPr>
            <a:r>
              <a:rPr lang="en-GB" sz="1600"/>
              <a:t>Usually it’s expanded to a bigger &amp; more interesting idea</a:t>
            </a:r>
            <a:endParaRPr sz="1600"/>
          </a:p>
          <a:p>
            <a:pPr marL="1371600" lvl="2" indent="-330200" algn="l" rtl="0">
              <a:lnSpc>
                <a:spcPct val="115000"/>
              </a:lnSpc>
              <a:spcBef>
                <a:spcPts val="0"/>
              </a:spcBef>
              <a:spcAft>
                <a:spcPts val="0"/>
              </a:spcAft>
              <a:buClr>
                <a:schemeClr val="lt1"/>
              </a:buClr>
              <a:buSzPts val="1600"/>
              <a:buChar char="■"/>
            </a:pPr>
            <a:endParaRPr sz="1600"/>
          </a:p>
          <a:p>
            <a:pPr marL="457200" lvl="0" indent="-342900" algn="l" rtl="0">
              <a:lnSpc>
                <a:spcPct val="115000"/>
              </a:lnSpc>
              <a:spcBef>
                <a:spcPts val="0"/>
              </a:spcBef>
              <a:spcAft>
                <a:spcPts val="0"/>
              </a:spcAft>
              <a:buSzPts val="1800"/>
              <a:buChar char="●"/>
            </a:pPr>
            <a:r>
              <a:rPr lang="en-GB"/>
              <a:t>Your paper should have just one clear idea</a:t>
            </a:r>
            <a:endParaRPr/>
          </a:p>
          <a:p>
            <a:pPr marL="914400" lvl="1" indent="-317500" algn="l" rtl="0">
              <a:lnSpc>
                <a:spcPct val="115000"/>
              </a:lnSpc>
              <a:spcBef>
                <a:spcPts val="0"/>
              </a:spcBef>
              <a:spcAft>
                <a:spcPts val="0"/>
              </a:spcAft>
              <a:buSzPts val="1400"/>
              <a:buChar char="○"/>
            </a:pPr>
            <a:r>
              <a:rPr lang="en-GB" sz="1600"/>
              <a:t>If you have lots of ideas, write multiple papers</a:t>
            </a:r>
            <a:r>
              <a:rPr lang="en-GB"/>
              <a:t> </a:t>
            </a:r>
            <a:endParaRPr/>
          </a:p>
          <a:p>
            <a:pPr marL="914400" lvl="1" indent="-317500" algn="l" rtl="0">
              <a:lnSpc>
                <a:spcPct val="115000"/>
              </a:lnSpc>
              <a:spcBef>
                <a:spcPts val="0"/>
              </a:spcBef>
              <a:spcAft>
                <a:spcPts val="0"/>
              </a:spcAft>
              <a:buClr>
                <a:schemeClr val="lt1"/>
              </a:buClr>
              <a:buSzPts val="1400"/>
              <a:buChar char="○"/>
            </a:pPr>
            <a:endParaRPr>
              <a:highlight>
                <a:srgbClr val="00FFFF"/>
              </a:highlight>
            </a:endParaRPr>
          </a:p>
          <a:p>
            <a:pPr marL="1371600" lvl="2" indent="-317500" algn="l" rtl="0">
              <a:lnSpc>
                <a:spcPct val="115000"/>
              </a:lnSpc>
              <a:spcBef>
                <a:spcPts val="0"/>
              </a:spcBef>
              <a:spcAft>
                <a:spcPts val="0"/>
              </a:spcAft>
              <a:buClr>
                <a:schemeClr val="lt1"/>
              </a:buClr>
              <a:buSzPts val="1400"/>
              <a:buChar char="■"/>
            </a:pPr>
            <a:endParaRPr/>
          </a:p>
          <a:p>
            <a:pPr marL="457200" lvl="0" indent="-342900" algn="l" rtl="0">
              <a:lnSpc>
                <a:spcPct val="115000"/>
              </a:lnSpc>
              <a:spcBef>
                <a:spcPts val="0"/>
              </a:spcBef>
              <a:spcAft>
                <a:spcPts val="0"/>
              </a:spcAft>
              <a:buSzPts val="1800"/>
              <a:buChar char="●"/>
            </a:pPr>
            <a:r>
              <a:rPr lang="en-GB"/>
              <a:t>Many papers contain good ideas, but do not distil what they are</a:t>
            </a:r>
            <a:endParaRPr/>
          </a:p>
          <a:p>
            <a:pPr marL="914400" lvl="1" indent="-330200" algn="l" rtl="0">
              <a:lnSpc>
                <a:spcPct val="115000"/>
              </a:lnSpc>
              <a:spcBef>
                <a:spcPts val="0"/>
              </a:spcBef>
              <a:spcAft>
                <a:spcPts val="0"/>
              </a:spcAft>
              <a:buSzPts val="1600"/>
              <a:buChar char="○"/>
            </a:pPr>
            <a:r>
              <a:rPr lang="en-GB" sz="1600"/>
              <a:t>Make sure the reader is in no doubt what the idea is and be explicit about it</a:t>
            </a:r>
            <a:endParaRPr sz="1600"/>
          </a:p>
          <a:p>
            <a:pPr marL="914400" lvl="1" indent="-330200" algn="l" rtl="0">
              <a:lnSpc>
                <a:spcPct val="115000"/>
              </a:lnSpc>
              <a:spcBef>
                <a:spcPts val="0"/>
              </a:spcBef>
              <a:spcAft>
                <a:spcPts val="0"/>
              </a:spcAft>
              <a:buSzPts val="1600"/>
              <a:buChar char="○"/>
            </a:pPr>
            <a:r>
              <a:rPr lang="en-GB" sz="1600"/>
              <a:t>“The main idea of the paper is…”</a:t>
            </a:r>
            <a:endParaRPr sz="1600"/>
          </a:p>
          <a:p>
            <a:pPr marL="914400" lvl="1" indent="-330200" algn="l" rtl="0">
              <a:lnSpc>
                <a:spcPct val="115000"/>
              </a:lnSpc>
              <a:spcBef>
                <a:spcPts val="0"/>
              </a:spcBef>
              <a:spcAft>
                <a:spcPts val="0"/>
              </a:spcAft>
              <a:buSzPts val="1600"/>
              <a:buChar char="○"/>
            </a:pPr>
            <a:r>
              <a:rPr lang="en-GB" sz="1600"/>
              <a:t>“In this section, we present the main contribution of the paper..”</a:t>
            </a:r>
            <a:endParaRPr sz="1600"/>
          </a:p>
        </p:txBody>
      </p:sp>
      <p:sp>
        <p:nvSpPr>
          <p:cNvPr id="2" name="Slide Number Placeholder 1">
            <a:extLst>
              <a:ext uri="{FF2B5EF4-FFF2-40B4-BE49-F238E27FC236}">
                <a16:creationId xmlns:a16="http://schemas.microsoft.com/office/drawing/2014/main" id="{7BD49A12-DFCC-2D2C-6F24-58B13C72B8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2f0d885b75e_3_9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Just One Clear Idea!</a:t>
            </a:r>
            <a:endParaRPr/>
          </a:p>
        </p:txBody>
      </p:sp>
      <p:pic>
        <p:nvPicPr>
          <p:cNvPr id="208" name="Google Shape;208;g2f0d885b75e_3_91"/>
          <p:cNvPicPr preferRelativeResize="0"/>
          <p:nvPr/>
        </p:nvPicPr>
        <p:blipFill rotWithShape="1">
          <a:blip r:embed="rId3">
            <a:alphaModFix/>
          </a:blip>
          <a:srcRect/>
          <a:stretch/>
        </p:blipFill>
        <p:spPr>
          <a:xfrm>
            <a:off x="1784405" y="929985"/>
            <a:ext cx="5348838" cy="3820972"/>
          </a:xfrm>
          <a:prstGeom prst="rect">
            <a:avLst/>
          </a:prstGeom>
          <a:noFill/>
          <a:ln>
            <a:noFill/>
          </a:ln>
        </p:spPr>
      </p:pic>
      <p:sp>
        <p:nvSpPr>
          <p:cNvPr id="2" name="Slide Number Placeholder 1">
            <a:extLst>
              <a:ext uri="{FF2B5EF4-FFF2-40B4-BE49-F238E27FC236}">
                <a16:creationId xmlns:a16="http://schemas.microsoft.com/office/drawing/2014/main" id="{4F1B0BF1-9B39-BA44-FDD1-285D642D81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2f021208828_1_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Advice </a:t>
            </a:r>
            <a:endParaRPr/>
          </a:p>
        </p:txBody>
      </p:sp>
      <p:sp>
        <p:nvSpPr>
          <p:cNvPr id="215" name="Google Shape;215;g2f021208828_1_33"/>
          <p:cNvSpPr txBox="1">
            <a:spLocks noGrp="1"/>
          </p:cNvSpPr>
          <p:nvPr>
            <p:ph type="body" idx="1"/>
          </p:nvPr>
        </p:nvSpPr>
        <p:spPr>
          <a:xfrm>
            <a:off x="464100" y="13048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Clr>
                <a:schemeClr val="lt2"/>
              </a:buClr>
              <a:buSzPts val="1800"/>
              <a:buChar char="●"/>
            </a:pPr>
            <a:r>
              <a:rPr lang="en-GB">
                <a:solidFill>
                  <a:schemeClr val="lt2"/>
                </a:solidFill>
              </a:rPr>
              <a:t>Don’t wait: Write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Identify your key idea </a:t>
            </a:r>
            <a:endParaRPr>
              <a:solidFill>
                <a:schemeClr val="lt2"/>
              </a:solidFill>
            </a:endParaRPr>
          </a:p>
          <a:p>
            <a:pPr marL="457200" lvl="0" indent="-342900" algn="l" rtl="0">
              <a:lnSpc>
                <a:spcPct val="115000"/>
              </a:lnSpc>
              <a:spcBef>
                <a:spcPts val="0"/>
              </a:spcBef>
              <a:spcAft>
                <a:spcPts val="0"/>
              </a:spcAft>
              <a:buSzPts val="1800"/>
              <a:buChar char="●"/>
            </a:pPr>
            <a:r>
              <a:rPr lang="en-GB"/>
              <a:t>Tell a story </a:t>
            </a:r>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Highlight your contributions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Related Work: Later</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Put your readers first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Listen to your readers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Language and Style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Use of GenAI</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Paper Types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Other Advice! </a:t>
            </a:r>
            <a:endParaRPr>
              <a:solidFill>
                <a:schemeClr val="lt2"/>
              </a:solidFill>
            </a:endParaRPr>
          </a:p>
        </p:txBody>
      </p:sp>
      <p:sp>
        <p:nvSpPr>
          <p:cNvPr id="2" name="Slide Number Placeholder 1">
            <a:extLst>
              <a:ext uri="{FF2B5EF4-FFF2-40B4-BE49-F238E27FC236}">
                <a16:creationId xmlns:a16="http://schemas.microsoft.com/office/drawing/2014/main" id="{CF4C00CA-6986-ABF0-AFAE-5477D41645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subTitle" idx="1"/>
          </p:nvPr>
        </p:nvSpPr>
        <p:spPr>
          <a:xfrm>
            <a:off x="311700" y="526325"/>
            <a:ext cx="78942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GB" sz="3200">
                <a:latin typeface="Arial"/>
                <a:ea typeface="Arial"/>
                <a:cs typeface="Arial"/>
                <a:sym typeface="Arial"/>
              </a:rPr>
              <a:t>Instructors</a:t>
            </a:r>
            <a:endParaRPr sz="3200">
              <a:latin typeface="Arial"/>
              <a:ea typeface="Arial"/>
              <a:cs typeface="Arial"/>
              <a:sym typeface="Arial"/>
            </a:endParaRPr>
          </a:p>
        </p:txBody>
      </p:sp>
      <p:pic>
        <p:nvPicPr>
          <p:cNvPr id="64" name="Google Shape;64;p2" descr="A person smiling at the camera&#10;&#10;Description automatically generated"/>
          <p:cNvPicPr preferRelativeResize="0"/>
          <p:nvPr/>
        </p:nvPicPr>
        <p:blipFill rotWithShape="1">
          <a:blip r:embed="rId3">
            <a:alphaModFix/>
          </a:blip>
          <a:srcRect/>
          <a:stretch/>
        </p:blipFill>
        <p:spPr>
          <a:xfrm>
            <a:off x="971514" y="1386499"/>
            <a:ext cx="1476255" cy="2183627"/>
          </a:xfrm>
          <a:prstGeom prst="rect">
            <a:avLst/>
          </a:prstGeom>
          <a:noFill/>
          <a:ln>
            <a:noFill/>
          </a:ln>
        </p:spPr>
      </p:pic>
      <p:sp>
        <p:nvSpPr>
          <p:cNvPr id="65" name="Google Shape;65;p2"/>
          <p:cNvSpPr txBox="1"/>
          <p:nvPr/>
        </p:nvSpPr>
        <p:spPr>
          <a:xfrm>
            <a:off x="747423" y="3737113"/>
            <a:ext cx="2441050"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chemeClr val="dk1"/>
                </a:solidFill>
                <a:latin typeface="Arial"/>
                <a:ea typeface="Arial"/>
                <a:cs typeface="Arial"/>
                <a:sym typeface="Arial"/>
              </a:rPr>
              <a:t>Sarvnaz Karimi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A9CE"/>
                </a:solidFill>
                <a:latin typeface="Arial"/>
                <a:ea typeface="Arial"/>
                <a:cs typeface="Arial"/>
                <a:sym typeface="Arial"/>
              </a:rPr>
              <a:t>Principal Research Scientist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A9CE"/>
                </a:solidFill>
                <a:latin typeface="Arial"/>
                <a:ea typeface="Arial"/>
                <a:cs typeface="Arial"/>
                <a:sym typeface="Arial"/>
              </a:rPr>
              <a:t>CSIRO Data61</a:t>
            </a:r>
            <a:endParaRPr sz="1400" b="0" i="0" u="none" strike="noStrike" cap="none">
              <a:solidFill>
                <a:srgbClr val="000000"/>
              </a:solidFill>
              <a:latin typeface="Arial"/>
              <a:ea typeface="Arial"/>
              <a:cs typeface="Arial"/>
              <a:sym typeface="Arial"/>
            </a:endParaRPr>
          </a:p>
        </p:txBody>
      </p:sp>
      <p:sp>
        <p:nvSpPr>
          <p:cNvPr id="66" name="Google Shape;66;p2"/>
          <p:cNvSpPr txBox="1"/>
          <p:nvPr/>
        </p:nvSpPr>
        <p:spPr>
          <a:xfrm>
            <a:off x="3351475" y="3730487"/>
            <a:ext cx="2441050"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chemeClr val="dk1"/>
                </a:solidFill>
                <a:latin typeface="Arial"/>
                <a:ea typeface="Arial"/>
                <a:cs typeface="Arial"/>
                <a:sym typeface="Arial"/>
              </a:rPr>
              <a:t>Cécile Paris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A9CE"/>
                </a:solidFill>
                <a:latin typeface="Arial"/>
                <a:ea typeface="Arial"/>
                <a:cs typeface="Arial"/>
                <a:sym typeface="Arial"/>
              </a:rPr>
              <a:t>Chief Research Scientist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A9CE"/>
                </a:solidFill>
                <a:latin typeface="Arial"/>
                <a:ea typeface="Arial"/>
                <a:cs typeface="Arial"/>
                <a:sym typeface="Arial"/>
              </a:rPr>
              <a:t>CSIRO Data61</a:t>
            </a:r>
            <a:endParaRPr sz="1400" b="0" i="0" u="none" strike="noStrike" cap="none">
              <a:solidFill>
                <a:srgbClr val="000000"/>
              </a:solidFill>
              <a:latin typeface="Arial"/>
              <a:ea typeface="Arial"/>
              <a:cs typeface="Arial"/>
              <a:sym typeface="Arial"/>
            </a:endParaRPr>
          </a:p>
        </p:txBody>
      </p:sp>
      <p:sp>
        <p:nvSpPr>
          <p:cNvPr id="67" name="Google Shape;67;p2"/>
          <p:cNvSpPr txBox="1"/>
          <p:nvPr/>
        </p:nvSpPr>
        <p:spPr>
          <a:xfrm>
            <a:off x="5955526" y="3738438"/>
            <a:ext cx="2876774"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1" i="0" u="none" strike="noStrike" cap="none">
                <a:solidFill>
                  <a:schemeClr val="dk1"/>
                </a:solidFill>
                <a:latin typeface="Arial"/>
                <a:ea typeface="Arial"/>
                <a:cs typeface="Arial"/>
                <a:sym typeface="Arial"/>
              </a:rPr>
              <a:t>Reza Haffari</a:t>
            </a:r>
            <a:endParaRPr sz="16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A9CE"/>
                </a:solidFill>
                <a:latin typeface="Arial"/>
                <a:ea typeface="Arial"/>
                <a:cs typeface="Arial"/>
                <a:sym typeface="Arial"/>
              </a:rPr>
              <a:t>Professor, ARC Research Fellow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A9CE"/>
                </a:solidFill>
                <a:latin typeface="Arial"/>
                <a:ea typeface="Arial"/>
                <a:cs typeface="Arial"/>
                <a:sym typeface="Arial"/>
              </a:rPr>
              <a:t>Monash University</a:t>
            </a:r>
            <a:endParaRPr sz="1400" b="0" i="0" u="none" strike="noStrike" cap="none">
              <a:solidFill>
                <a:srgbClr val="000000"/>
              </a:solidFill>
              <a:latin typeface="Arial"/>
              <a:ea typeface="Arial"/>
              <a:cs typeface="Arial"/>
              <a:sym typeface="Arial"/>
            </a:endParaRPr>
          </a:p>
        </p:txBody>
      </p:sp>
      <p:pic>
        <p:nvPicPr>
          <p:cNvPr id="68" name="Google Shape;68;p2"/>
          <p:cNvPicPr preferRelativeResize="0"/>
          <p:nvPr/>
        </p:nvPicPr>
        <p:blipFill rotWithShape="1">
          <a:blip r:embed="rId4">
            <a:alphaModFix/>
          </a:blip>
          <a:srcRect/>
          <a:stretch/>
        </p:blipFill>
        <p:spPr>
          <a:xfrm>
            <a:off x="6045600" y="1386498"/>
            <a:ext cx="1636072" cy="2183628"/>
          </a:xfrm>
          <a:prstGeom prst="rect">
            <a:avLst/>
          </a:prstGeom>
          <a:noFill/>
          <a:ln>
            <a:noFill/>
          </a:ln>
        </p:spPr>
      </p:pic>
      <p:pic>
        <p:nvPicPr>
          <p:cNvPr id="69" name="Google Shape;69;p2" descr="A person wearing glasses and smiling&#10;&#10;Description automatically generated"/>
          <p:cNvPicPr preferRelativeResize="0"/>
          <p:nvPr/>
        </p:nvPicPr>
        <p:blipFill rotWithShape="1">
          <a:blip r:embed="rId5">
            <a:alphaModFix/>
          </a:blip>
          <a:srcRect/>
          <a:stretch/>
        </p:blipFill>
        <p:spPr>
          <a:xfrm>
            <a:off x="3241931" y="1386496"/>
            <a:ext cx="2075531" cy="225188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2ef991270bb_0_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Tell a Story</a:t>
            </a:r>
            <a:endParaRPr/>
          </a:p>
        </p:txBody>
      </p:sp>
      <p:sp>
        <p:nvSpPr>
          <p:cNvPr id="221" name="Google Shape;221;g2ef991270bb_0_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GB"/>
              <a:t>Imagine you are explaining at a whiteboard</a:t>
            </a:r>
            <a:endParaRPr/>
          </a:p>
          <a:p>
            <a:pPr marL="457200" lvl="0" indent="-342900" algn="l" rtl="0">
              <a:lnSpc>
                <a:spcPct val="115000"/>
              </a:lnSpc>
              <a:spcBef>
                <a:spcPts val="1200"/>
              </a:spcBef>
              <a:spcAft>
                <a:spcPts val="0"/>
              </a:spcAft>
              <a:buSzPts val="1800"/>
              <a:buFont typeface="Comic Sans MS"/>
              <a:buChar char="●"/>
            </a:pPr>
            <a:r>
              <a:rPr lang="en-GB">
                <a:latin typeface="Comic Sans MS"/>
                <a:ea typeface="Comic Sans MS"/>
                <a:cs typeface="Comic Sans MS"/>
                <a:sym typeface="Comic Sans MS"/>
              </a:rPr>
              <a:t>Here is a problem</a:t>
            </a:r>
            <a:endParaRPr>
              <a:latin typeface="Comic Sans MS"/>
              <a:ea typeface="Comic Sans MS"/>
              <a:cs typeface="Comic Sans MS"/>
              <a:sym typeface="Comic Sans MS"/>
            </a:endParaRPr>
          </a:p>
          <a:p>
            <a:pPr marL="457200" lvl="0" indent="-342900" algn="l" rtl="0">
              <a:lnSpc>
                <a:spcPct val="115000"/>
              </a:lnSpc>
              <a:spcBef>
                <a:spcPts val="0"/>
              </a:spcBef>
              <a:spcAft>
                <a:spcPts val="0"/>
              </a:spcAft>
              <a:buSzPts val="1800"/>
              <a:buFont typeface="Comic Sans MS"/>
              <a:buChar char="●"/>
            </a:pPr>
            <a:r>
              <a:rPr lang="en-GB">
                <a:latin typeface="Comic Sans MS"/>
                <a:ea typeface="Comic Sans MS"/>
                <a:cs typeface="Comic Sans MS"/>
                <a:sym typeface="Comic Sans MS"/>
              </a:rPr>
              <a:t>It’s an interesting problem</a:t>
            </a:r>
            <a:endParaRPr>
              <a:latin typeface="Comic Sans MS"/>
              <a:ea typeface="Comic Sans MS"/>
              <a:cs typeface="Comic Sans MS"/>
              <a:sym typeface="Comic Sans MS"/>
            </a:endParaRPr>
          </a:p>
          <a:p>
            <a:pPr marL="457200" lvl="0" indent="-342900" algn="l" rtl="0">
              <a:lnSpc>
                <a:spcPct val="115000"/>
              </a:lnSpc>
              <a:spcBef>
                <a:spcPts val="0"/>
              </a:spcBef>
              <a:spcAft>
                <a:spcPts val="0"/>
              </a:spcAft>
              <a:buSzPts val="1800"/>
              <a:buFont typeface="Comic Sans MS"/>
              <a:buChar char="●"/>
            </a:pPr>
            <a:r>
              <a:rPr lang="en-GB">
                <a:latin typeface="Comic Sans MS"/>
                <a:ea typeface="Comic Sans MS"/>
                <a:cs typeface="Comic Sans MS"/>
                <a:sym typeface="Comic Sans MS"/>
              </a:rPr>
              <a:t>It’s an unsolved problem</a:t>
            </a:r>
            <a:endParaRPr>
              <a:latin typeface="Comic Sans MS"/>
              <a:ea typeface="Comic Sans MS"/>
              <a:cs typeface="Comic Sans MS"/>
              <a:sym typeface="Comic Sans MS"/>
            </a:endParaRPr>
          </a:p>
          <a:p>
            <a:pPr marL="457200" lvl="0" indent="-342900" algn="l" rtl="0">
              <a:lnSpc>
                <a:spcPct val="115000"/>
              </a:lnSpc>
              <a:spcBef>
                <a:spcPts val="0"/>
              </a:spcBef>
              <a:spcAft>
                <a:spcPts val="0"/>
              </a:spcAft>
              <a:buSzPts val="1800"/>
              <a:buFont typeface="Comic Sans MS"/>
              <a:buChar char="●"/>
            </a:pPr>
            <a:r>
              <a:rPr lang="en-GB">
                <a:latin typeface="Comic Sans MS"/>
                <a:ea typeface="Comic Sans MS"/>
                <a:cs typeface="Comic Sans MS"/>
                <a:sym typeface="Comic Sans MS"/>
              </a:rPr>
              <a:t>Here is my idea</a:t>
            </a:r>
            <a:endParaRPr>
              <a:latin typeface="Comic Sans MS"/>
              <a:ea typeface="Comic Sans MS"/>
              <a:cs typeface="Comic Sans MS"/>
              <a:sym typeface="Comic Sans MS"/>
            </a:endParaRPr>
          </a:p>
          <a:p>
            <a:pPr marL="457200" lvl="0" indent="-342900" algn="l" rtl="0">
              <a:lnSpc>
                <a:spcPct val="115000"/>
              </a:lnSpc>
              <a:spcBef>
                <a:spcPts val="0"/>
              </a:spcBef>
              <a:spcAft>
                <a:spcPts val="0"/>
              </a:spcAft>
              <a:buSzPts val="1800"/>
              <a:buFont typeface="Comic Sans MS"/>
              <a:buChar char="●"/>
            </a:pPr>
            <a:r>
              <a:rPr lang="en-GB">
                <a:latin typeface="Comic Sans MS"/>
                <a:ea typeface="Comic Sans MS"/>
                <a:cs typeface="Comic Sans MS"/>
                <a:sym typeface="Comic Sans MS"/>
              </a:rPr>
              <a:t>My idea works (detailed empirical analysis)</a:t>
            </a:r>
            <a:endParaRPr>
              <a:latin typeface="Comic Sans MS"/>
              <a:ea typeface="Comic Sans MS"/>
              <a:cs typeface="Comic Sans MS"/>
              <a:sym typeface="Comic Sans MS"/>
            </a:endParaRPr>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Here’s how my idea compares to other people’s approaches</a:t>
            </a:r>
            <a:r>
              <a:rPr lang="en-GB"/>
              <a:t> </a:t>
            </a:r>
            <a:endParaRPr/>
          </a:p>
        </p:txBody>
      </p:sp>
      <p:pic>
        <p:nvPicPr>
          <p:cNvPr id="223" name="Google Shape;223;g2ef991270bb_0_7"/>
          <p:cNvPicPr preferRelativeResize="0"/>
          <p:nvPr/>
        </p:nvPicPr>
        <p:blipFill rotWithShape="1">
          <a:blip r:embed="rId3">
            <a:alphaModFix/>
          </a:blip>
          <a:srcRect/>
          <a:stretch/>
        </p:blipFill>
        <p:spPr>
          <a:xfrm>
            <a:off x="7547100" y="3835325"/>
            <a:ext cx="874524" cy="733550"/>
          </a:xfrm>
          <a:prstGeom prst="rect">
            <a:avLst/>
          </a:prstGeom>
          <a:noFill/>
          <a:ln>
            <a:noFill/>
          </a:ln>
        </p:spPr>
      </p:pic>
      <p:sp>
        <p:nvSpPr>
          <p:cNvPr id="2" name="Slide Number Placeholder 1">
            <a:extLst>
              <a:ext uri="{FF2B5EF4-FFF2-40B4-BE49-F238E27FC236}">
                <a16:creationId xmlns:a16="http://schemas.microsoft.com/office/drawing/2014/main" id="{22AB7E91-0D15-0CE0-E3EF-07FEF71516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20</a:t>
            </a:fld>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2ef991270bb_0_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55555"/>
              <a:buNone/>
            </a:pPr>
            <a:r>
              <a:rPr lang="en-GB"/>
              <a:t>Structure </a:t>
            </a:r>
            <a:r>
              <a:rPr lang="en-GB" sz="2000"/>
              <a:t>(Method Paper)</a:t>
            </a:r>
            <a:endParaRPr sz="2000"/>
          </a:p>
        </p:txBody>
      </p:sp>
      <p:sp>
        <p:nvSpPr>
          <p:cNvPr id="229" name="Google Shape;229;g2ef991270bb_0_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Title</a:t>
            </a:r>
            <a:r>
              <a:rPr lang="en-GB"/>
              <a:t> </a:t>
            </a:r>
            <a:r>
              <a:rPr lang="en-GB" sz="1600"/>
              <a:t>(1000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Abstract</a:t>
            </a:r>
            <a:r>
              <a:rPr lang="en-GB"/>
              <a:t> </a:t>
            </a:r>
            <a:r>
              <a:rPr lang="en-GB" sz="1600"/>
              <a:t>(1 paragraph, 100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Introduction</a:t>
            </a:r>
            <a:r>
              <a:rPr lang="en-GB"/>
              <a:t> </a:t>
            </a:r>
            <a:r>
              <a:rPr lang="en-GB" sz="1600"/>
              <a:t>(1 page, 100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My Approach &amp; Idea to the Problem</a:t>
            </a:r>
            <a:r>
              <a:rPr lang="en-GB"/>
              <a:t> </a:t>
            </a:r>
            <a:r>
              <a:rPr lang="en-GB" sz="1600"/>
              <a:t>(2-3 pages, 10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The Details &amp; Experiments</a:t>
            </a:r>
            <a:r>
              <a:rPr lang="en-GB"/>
              <a:t> </a:t>
            </a:r>
            <a:r>
              <a:rPr lang="en-GB" sz="1600"/>
              <a:t>(2-3 pages, 5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Related Work </a:t>
            </a:r>
            <a:r>
              <a:rPr lang="en-GB" sz="1600"/>
              <a:t>(1 page, 10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Conclusions</a:t>
            </a:r>
            <a:r>
              <a:rPr lang="en-GB" sz="1600"/>
              <a:t> (0.3 pages, 100 readers)</a:t>
            </a:r>
            <a:endParaRPr sz="1600"/>
          </a:p>
          <a:p>
            <a:pPr marL="457200" lvl="0" indent="-330200" algn="l" rtl="0">
              <a:lnSpc>
                <a:spcPct val="115000"/>
              </a:lnSpc>
              <a:spcBef>
                <a:spcPts val="0"/>
              </a:spcBef>
              <a:spcAft>
                <a:spcPts val="0"/>
              </a:spcAft>
              <a:buSzPts val="1600"/>
              <a:buChar char="●"/>
            </a:pPr>
            <a:r>
              <a:rPr lang="en-GB">
                <a:latin typeface="Comic Sans MS"/>
                <a:ea typeface="Comic Sans MS"/>
                <a:cs typeface="Comic Sans MS"/>
                <a:sym typeface="Comic Sans MS"/>
              </a:rPr>
              <a:t>Ethics/Limitations/Social Impact </a:t>
            </a:r>
            <a:r>
              <a:rPr lang="en-GB" sz="1600"/>
              <a:t>(0.5 pages, 100 readers)</a:t>
            </a:r>
            <a:endParaRPr sz="1600"/>
          </a:p>
        </p:txBody>
      </p:sp>
      <p:pic>
        <p:nvPicPr>
          <p:cNvPr id="231" name="Google Shape;231;g2ef991270bb_0_13"/>
          <p:cNvPicPr preferRelativeResize="0"/>
          <p:nvPr/>
        </p:nvPicPr>
        <p:blipFill rotWithShape="1">
          <a:blip r:embed="rId3">
            <a:alphaModFix/>
          </a:blip>
          <a:srcRect/>
          <a:stretch/>
        </p:blipFill>
        <p:spPr>
          <a:xfrm>
            <a:off x="7547100" y="3835325"/>
            <a:ext cx="874524" cy="733550"/>
          </a:xfrm>
          <a:prstGeom prst="rect">
            <a:avLst/>
          </a:prstGeom>
          <a:noFill/>
          <a:ln>
            <a:noFill/>
          </a:ln>
        </p:spPr>
      </p:pic>
      <p:pic>
        <p:nvPicPr>
          <p:cNvPr id="232" name="Google Shape;232;g2ef991270bb_0_13"/>
          <p:cNvPicPr preferRelativeResize="0"/>
          <p:nvPr/>
        </p:nvPicPr>
        <p:blipFill rotWithShape="1">
          <a:blip r:embed="rId3">
            <a:alphaModFix/>
          </a:blip>
          <a:srcRect/>
          <a:stretch/>
        </p:blipFill>
        <p:spPr>
          <a:xfrm>
            <a:off x="7710012" y="3404827"/>
            <a:ext cx="548700" cy="460248"/>
          </a:xfrm>
          <a:prstGeom prst="rect">
            <a:avLst/>
          </a:prstGeom>
          <a:noFill/>
          <a:ln>
            <a:noFill/>
          </a:ln>
        </p:spPr>
      </p:pic>
      <p:pic>
        <p:nvPicPr>
          <p:cNvPr id="233" name="Google Shape;233;g2ef991270bb_0_13"/>
          <p:cNvPicPr preferRelativeResize="0"/>
          <p:nvPr/>
        </p:nvPicPr>
        <p:blipFill rotWithShape="1">
          <a:blip r:embed="rId3">
            <a:alphaModFix/>
          </a:blip>
          <a:srcRect/>
          <a:stretch/>
        </p:blipFill>
        <p:spPr>
          <a:xfrm>
            <a:off x="7749744" y="3011225"/>
            <a:ext cx="469243" cy="393600"/>
          </a:xfrm>
          <a:prstGeom prst="rect">
            <a:avLst/>
          </a:prstGeom>
          <a:noFill/>
          <a:ln>
            <a:noFill/>
          </a:ln>
        </p:spPr>
      </p:pic>
      <p:sp>
        <p:nvSpPr>
          <p:cNvPr id="2" name="Slide Number Placeholder 1">
            <a:extLst>
              <a:ext uri="{FF2B5EF4-FFF2-40B4-BE49-F238E27FC236}">
                <a16:creationId xmlns:a16="http://schemas.microsoft.com/office/drawing/2014/main" id="{70C49D39-7669-2C8D-28AC-B6EC138231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21</a:t>
            </a:fld>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2f021208828_1_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Advice </a:t>
            </a:r>
            <a:endParaRPr/>
          </a:p>
        </p:txBody>
      </p:sp>
      <p:sp>
        <p:nvSpPr>
          <p:cNvPr id="240" name="Google Shape;240;g2f021208828_1_39"/>
          <p:cNvSpPr txBox="1">
            <a:spLocks noGrp="1"/>
          </p:cNvSpPr>
          <p:nvPr>
            <p:ph type="body" idx="1"/>
          </p:nvPr>
        </p:nvSpPr>
        <p:spPr>
          <a:xfrm>
            <a:off x="464100" y="13048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Clr>
                <a:schemeClr val="lt2"/>
              </a:buClr>
              <a:buSzPts val="1800"/>
              <a:buChar char="●"/>
            </a:pPr>
            <a:r>
              <a:rPr lang="en-GB">
                <a:solidFill>
                  <a:schemeClr val="lt2"/>
                </a:solidFill>
              </a:rPr>
              <a:t>Don’t wait: Write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Identify your key idea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Tell a story </a:t>
            </a:r>
            <a:endParaRPr>
              <a:solidFill>
                <a:schemeClr val="lt2"/>
              </a:solidFill>
            </a:endParaRPr>
          </a:p>
          <a:p>
            <a:pPr marL="457200" lvl="0" indent="-342900" algn="l" rtl="0">
              <a:lnSpc>
                <a:spcPct val="115000"/>
              </a:lnSpc>
              <a:spcBef>
                <a:spcPts val="0"/>
              </a:spcBef>
              <a:spcAft>
                <a:spcPts val="0"/>
              </a:spcAft>
              <a:buSzPts val="1800"/>
              <a:buChar char="●"/>
            </a:pPr>
            <a:r>
              <a:rPr lang="en-GB"/>
              <a:t>Highlight your contributions </a:t>
            </a:r>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Related Work: Later</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Put your readers first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Listen to your readers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Language and Style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Use of GenAI</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Paper Types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Other Advice! </a:t>
            </a:r>
            <a:endParaRPr>
              <a:solidFill>
                <a:schemeClr val="lt2"/>
              </a:solidFill>
            </a:endParaRPr>
          </a:p>
        </p:txBody>
      </p:sp>
      <p:sp>
        <p:nvSpPr>
          <p:cNvPr id="2" name="Slide Number Placeholder 1">
            <a:extLst>
              <a:ext uri="{FF2B5EF4-FFF2-40B4-BE49-F238E27FC236}">
                <a16:creationId xmlns:a16="http://schemas.microsoft.com/office/drawing/2014/main" id="{DB6FD835-3400-C5C2-9C71-8561018546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2f1d9b43bb1_0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55555"/>
              <a:buNone/>
            </a:pPr>
            <a:r>
              <a:rPr lang="en-GB"/>
              <a:t>Structure </a:t>
            </a:r>
            <a:r>
              <a:rPr lang="en-GB" sz="2000"/>
              <a:t>(Method Paper)</a:t>
            </a:r>
            <a:endParaRPr sz="2000"/>
          </a:p>
        </p:txBody>
      </p:sp>
      <p:sp>
        <p:nvSpPr>
          <p:cNvPr id="246" name="Google Shape;246;g2f1d9b43bb1_0_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Title</a:t>
            </a:r>
            <a:r>
              <a:rPr lang="en-GB"/>
              <a:t> </a:t>
            </a:r>
            <a:r>
              <a:rPr lang="en-GB" sz="1600"/>
              <a:t>(1000 readers)</a:t>
            </a:r>
            <a:endParaRPr sz="1600"/>
          </a:p>
          <a:p>
            <a:pPr marL="457200" lvl="0" indent="-342900" algn="l" rtl="0">
              <a:lnSpc>
                <a:spcPct val="115000"/>
              </a:lnSpc>
              <a:spcBef>
                <a:spcPts val="0"/>
              </a:spcBef>
              <a:spcAft>
                <a:spcPts val="0"/>
              </a:spcAft>
              <a:buSzPts val="1800"/>
              <a:buChar char="●"/>
            </a:pPr>
            <a:r>
              <a:rPr lang="en-GB">
                <a:highlight>
                  <a:srgbClr val="FFFF00"/>
                </a:highlight>
                <a:latin typeface="Comic Sans MS"/>
                <a:ea typeface="Comic Sans MS"/>
                <a:cs typeface="Comic Sans MS"/>
                <a:sym typeface="Comic Sans MS"/>
              </a:rPr>
              <a:t>Abstract</a:t>
            </a:r>
            <a:r>
              <a:rPr lang="en-GB">
                <a:highlight>
                  <a:srgbClr val="FFFF00"/>
                </a:highlight>
              </a:rPr>
              <a:t> </a:t>
            </a:r>
            <a:r>
              <a:rPr lang="en-GB" sz="1600">
                <a:highlight>
                  <a:srgbClr val="FFFF00"/>
                </a:highlight>
              </a:rPr>
              <a:t>(1 paragraph, 100 readers)</a:t>
            </a:r>
            <a:endParaRPr sz="1600">
              <a:highlight>
                <a:srgbClr val="FFFF00"/>
              </a:highlight>
            </a:endParaRPr>
          </a:p>
          <a:p>
            <a:pPr marL="457200" lvl="0" indent="-342900" algn="l" rtl="0">
              <a:lnSpc>
                <a:spcPct val="115000"/>
              </a:lnSpc>
              <a:spcBef>
                <a:spcPts val="0"/>
              </a:spcBef>
              <a:spcAft>
                <a:spcPts val="0"/>
              </a:spcAft>
              <a:buSzPts val="1800"/>
              <a:buChar char="●"/>
            </a:pPr>
            <a:r>
              <a:rPr lang="en-GB">
                <a:highlight>
                  <a:srgbClr val="FFFF00"/>
                </a:highlight>
                <a:latin typeface="Comic Sans MS"/>
                <a:ea typeface="Comic Sans MS"/>
                <a:cs typeface="Comic Sans MS"/>
                <a:sym typeface="Comic Sans MS"/>
              </a:rPr>
              <a:t>Introduction</a:t>
            </a:r>
            <a:r>
              <a:rPr lang="en-GB">
                <a:highlight>
                  <a:srgbClr val="FFFF00"/>
                </a:highlight>
              </a:rPr>
              <a:t> </a:t>
            </a:r>
            <a:r>
              <a:rPr lang="en-GB" sz="1600">
                <a:highlight>
                  <a:srgbClr val="FFFF00"/>
                </a:highlight>
              </a:rPr>
              <a:t>(1 page, 100 readers)</a:t>
            </a:r>
            <a:endParaRPr sz="1600">
              <a:highlight>
                <a:srgbClr val="FFFF00"/>
              </a:highlight>
            </a:endParaRPr>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My Approach &amp; Idea to the Problem</a:t>
            </a:r>
            <a:r>
              <a:rPr lang="en-GB"/>
              <a:t> </a:t>
            </a:r>
            <a:r>
              <a:rPr lang="en-GB" sz="1600"/>
              <a:t>(2-3 pages, 10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The Details &amp; Experiments</a:t>
            </a:r>
            <a:r>
              <a:rPr lang="en-GB"/>
              <a:t> </a:t>
            </a:r>
            <a:r>
              <a:rPr lang="en-GB" sz="1600"/>
              <a:t>(2-3 pages, 5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Related Work </a:t>
            </a:r>
            <a:r>
              <a:rPr lang="en-GB" sz="1600"/>
              <a:t>(1 page, 10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Conclusions</a:t>
            </a:r>
            <a:r>
              <a:rPr lang="en-GB" sz="1600"/>
              <a:t> (0.3 pages, 100 readers)</a:t>
            </a:r>
            <a:endParaRPr sz="1600"/>
          </a:p>
          <a:p>
            <a:pPr marL="457200" lvl="0" indent="-330200" algn="l" rtl="0">
              <a:lnSpc>
                <a:spcPct val="115000"/>
              </a:lnSpc>
              <a:spcBef>
                <a:spcPts val="0"/>
              </a:spcBef>
              <a:spcAft>
                <a:spcPts val="0"/>
              </a:spcAft>
              <a:buSzPts val="1600"/>
              <a:buChar char="●"/>
            </a:pPr>
            <a:r>
              <a:rPr lang="en-GB">
                <a:latin typeface="Comic Sans MS"/>
                <a:ea typeface="Comic Sans MS"/>
                <a:cs typeface="Comic Sans MS"/>
                <a:sym typeface="Comic Sans MS"/>
              </a:rPr>
              <a:t>Ethics/Limitations/Social Impact </a:t>
            </a:r>
            <a:r>
              <a:rPr lang="en-GB" sz="1600"/>
              <a:t>(0.5 pages, 100 readers)</a:t>
            </a:r>
            <a:endParaRPr sz="1600"/>
          </a:p>
        </p:txBody>
      </p:sp>
      <p:pic>
        <p:nvPicPr>
          <p:cNvPr id="248" name="Google Shape;248;g2f1d9b43bb1_0_0"/>
          <p:cNvPicPr preferRelativeResize="0"/>
          <p:nvPr/>
        </p:nvPicPr>
        <p:blipFill rotWithShape="1">
          <a:blip r:embed="rId3">
            <a:alphaModFix/>
          </a:blip>
          <a:srcRect/>
          <a:stretch/>
        </p:blipFill>
        <p:spPr>
          <a:xfrm>
            <a:off x="7547100" y="3835325"/>
            <a:ext cx="874524" cy="733550"/>
          </a:xfrm>
          <a:prstGeom prst="rect">
            <a:avLst/>
          </a:prstGeom>
          <a:noFill/>
          <a:ln>
            <a:noFill/>
          </a:ln>
        </p:spPr>
      </p:pic>
      <p:pic>
        <p:nvPicPr>
          <p:cNvPr id="249" name="Google Shape;249;g2f1d9b43bb1_0_0"/>
          <p:cNvPicPr preferRelativeResize="0"/>
          <p:nvPr/>
        </p:nvPicPr>
        <p:blipFill rotWithShape="1">
          <a:blip r:embed="rId3">
            <a:alphaModFix/>
          </a:blip>
          <a:srcRect/>
          <a:stretch/>
        </p:blipFill>
        <p:spPr>
          <a:xfrm>
            <a:off x="7710012" y="3404827"/>
            <a:ext cx="548700" cy="460248"/>
          </a:xfrm>
          <a:prstGeom prst="rect">
            <a:avLst/>
          </a:prstGeom>
          <a:noFill/>
          <a:ln>
            <a:noFill/>
          </a:ln>
        </p:spPr>
      </p:pic>
      <p:pic>
        <p:nvPicPr>
          <p:cNvPr id="250" name="Google Shape;250;g2f1d9b43bb1_0_0"/>
          <p:cNvPicPr preferRelativeResize="0"/>
          <p:nvPr/>
        </p:nvPicPr>
        <p:blipFill rotWithShape="1">
          <a:blip r:embed="rId3">
            <a:alphaModFix/>
          </a:blip>
          <a:srcRect/>
          <a:stretch/>
        </p:blipFill>
        <p:spPr>
          <a:xfrm>
            <a:off x="7749744" y="3011225"/>
            <a:ext cx="469243" cy="393600"/>
          </a:xfrm>
          <a:prstGeom prst="rect">
            <a:avLst/>
          </a:prstGeom>
          <a:noFill/>
          <a:ln>
            <a:noFill/>
          </a:ln>
        </p:spPr>
      </p:pic>
      <p:sp>
        <p:nvSpPr>
          <p:cNvPr id="2" name="Slide Number Placeholder 1">
            <a:extLst>
              <a:ext uri="{FF2B5EF4-FFF2-40B4-BE49-F238E27FC236}">
                <a16:creationId xmlns:a16="http://schemas.microsoft.com/office/drawing/2014/main" id="{9EDBDD0A-2941-F188-42BC-17759E4292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23</a:t>
            </a:fld>
            <a:endParaRPr 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2f0d885b75e_3_7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The Introduction/Abstract</a:t>
            </a:r>
            <a:endParaRPr/>
          </a:p>
        </p:txBody>
      </p:sp>
      <p:sp>
        <p:nvSpPr>
          <p:cNvPr id="256" name="Google Shape;256;g2f0d885b75e_3_73"/>
          <p:cNvSpPr txBox="1">
            <a:spLocks noGrp="1"/>
          </p:cNvSpPr>
          <p:nvPr>
            <p:ph type="body" idx="1"/>
          </p:nvPr>
        </p:nvSpPr>
        <p:spPr>
          <a:xfrm>
            <a:off x="6900" y="1152475"/>
            <a:ext cx="40125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dirty="0"/>
              <a:t>Describe the problem clearly and state your contributions</a:t>
            </a:r>
            <a:endParaRPr dirty="0"/>
          </a:p>
          <a:p>
            <a:pPr marL="914400" lvl="1" indent="-330200" algn="l" rtl="0">
              <a:lnSpc>
                <a:spcPct val="115000"/>
              </a:lnSpc>
              <a:spcBef>
                <a:spcPts val="0"/>
              </a:spcBef>
              <a:spcAft>
                <a:spcPts val="0"/>
              </a:spcAft>
              <a:buSzPts val="1600"/>
              <a:buChar char="○"/>
            </a:pPr>
            <a:r>
              <a:rPr lang="en-GB" sz="1600" dirty="0"/>
              <a:t>Fit the Introduction into 1 page! </a:t>
            </a:r>
            <a:endParaRPr sz="1600" dirty="0"/>
          </a:p>
          <a:p>
            <a:pPr marL="914400" lvl="1" indent="-317500" algn="l" rtl="0">
              <a:lnSpc>
                <a:spcPct val="115000"/>
              </a:lnSpc>
              <a:spcBef>
                <a:spcPts val="0"/>
              </a:spcBef>
              <a:spcAft>
                <a:spcPts val="0"/>
              </a:spcAft>
              <a:buClr>
                <a:schemeClr val="lt1"/>
              </a:buClr>
              <a:buSzPts val="1400"/>
              <a:buChar char="○"/>
            </a:pPr>
            <a:endParaRPr dirty="0"/>
          </a:p>
          <a:p>
            <a:pPr marL="457200" lvl="0" indent="-342900" algn="l" rtl="0">
              <a:lnSpc>
                <a:spcPct val="115000"/>
              </a:lnSpc>
              <a:spcBef>
                <a:spcPts val="0"/>
              </a:spcBef>
              <a:spcAft>
                <a:spcPts val="0"/>
              </a:spcAft>
              <a:buClr>
                <a:schemeClr val="lt1"/>
              </a:buClr>
              <a:buSzPts val="1800"/>
              <a:buChar char="●"/>
            </a:pPr>
            <a:r>
              <a:rPr lang="en-GB" dirty="0">
                <a:solidFill>
                  <a:schemeClr val="lt1"/>
                </a:solidFill>
              </a:rPr>
              <a:t>Write the list of contributions first</a:t>
            </a:r>
            <a:endParaRPr dirty="0">
              <a:solidFill>
                <a:schemeClr val="lt1"/>
              </a:solidFill>
            </a:endParaRPr>
          </a:p>
          <a:p>
            <a:pPr marL="914400" lvl="1" indent="-330200" algn="l" rtl="0">
              <a:lnSpc>
                <a:spcPct val="115000"/>
              </a:lnSpc>
              <a:spcBef>
                <a:spcPts val="0"/>
              </a:spcBef>
              <a:spcAft>
                <a:spcPts val="0"/>
              </a:spcAft>
              <a:buClr>
                <a:schemeClr val="lt1"/>
              </a:buClr>
              <a:buSzPts val="1600"/>
              <a:buChar char="○"/>
            </a:pPr>
            <a:r>
              <a:rPr lang="en-GB" sz="1600" dirty="0">
                <a:solidFill>
                  <a:schemeClr val="lt1"/>
                </a:solidFill>
              </a:rPr>
              <a:t>It drives the paper</a:t>
            </a:r>
            <a:endParaRPr sz="1600" dirty="0">
              <a:solidFill>
                <a:schemeClr val="lt1"/>
              </a:solidFill>
            </a:endParaRPr>
          </a:p>
          <a:p>
            <a:pPr marL="914400" lvl="1" indent="-330200" algn="l" rtl="0">
              <a:lnSpc>
                <a:spcPct val="115000"/>
              </a:lnSpc>
              <a:spcBef>
                <a:spcPts val="0"/>
              </a:spcBef>
              <a:spcAft>
                <a:spcPts val="0"/>
              </a:spcAft>
              <a:buClr>
                <a:schemeClr val="lt1"/>
              </a:buClr>
              <a:buSzPts val="1600"/>
              <a:buChar char="○"/>
            </a:pPr>
            <a:r>
              <a:rPr lang="en-GB" sz="1600" dirty="0">
                <a:solidFill>
                  <a:schemeClr val="lt1"/>
                </a:solidFill>
              </a:rPr>
              <a:t>The reader thinks “if they can really deliver this, that’s exciting; I’d better read on”</a:t>
            </a:r>
            <a:endParaRPr sz="1600" dirty="0">
              <a:solidFill>
                <a:schemeClr val="lt1"/>
              </a:solidFill>
            </a:endParaRPr>
          </a:p>
          <a:p>
            <a:pPr marL="914400" lvl="1" indent="-317500" algn="l" rtl="0">
              <a:lnSpc>
                <a:spcPct val="115000"/>
              </a:lnSpc>
              <a:spcBef>
                <a:spcPts val="0"/>
              </a:spcBef>
              <a:spcAft>
                <a:spcPts val="0"/>
              </a:spcAft>
              <a:buClr>
                <a:schemeClr val="lt1"/>
              </a:buClr>
              <a:buSzPts val="1400"/>
              <a:buChar char="○"/>
            </a:pPr>
            <a:endParaRPr dirty="0"/>
          </a:p>
          <a:p>
            <a:pPr marL="0" lvl="0" indent="0" algn="l" rtl="0">
              <a:lnSpc>
                <a:spcPct val="115000"/>
              </a:lnSpc>
              <a:spcBef>
                <a:spcPts val="1200"/>
              </a:spcBef>
              <a:spcAft>
                <a:spcPts val="1200"/>
              </a:spcAft>
              <a:buSzPts val="1800"/>
              <a:buNone/>
            </a:pPr>
            <a:endParaRPr dirty="0"/>
          </a:p>
        </p:txBody>
      </p:sp>
      <p:pic>
        <p:nvPicPr>
          <p:cNvPr id="258" name="Google Shape;258;g2f0d885b75e_3_73"/>
          <p:cNvPicPr preferRelativeResize="0"/>
          <p:nvPr/>
        </p:nvPicPr>
        <p:blipFill rotWithShape="1">
          <a:blip r:embed="rId3">
            <a:alphaModFix/>
          </a:blip>
          <a:srcRect/>
          <a:stretch/>
        </p:blipFill>
        <p:spPr>
          <a:xfrm>
            <a:off x="4198289" y="136674"/>
            <a:ext cx="4502312" cy="4713622"/>
          </a:xfrm>
          <a:prstGeom prst="rect">
            <a:avLst/>
          </a:prstGeom>
          <a:noFill/>
          <a:ln>
            <a:noFill/>
          </a:ln>
        </p:spPr>
      </p:pic>
      <p:sp>
        <p:nvSpPr>
          <p:cNvPr id="2" name="Slide Number Placeholder 1">
            <a:extLst>
              <a:ext uri="{FF2B5EF4-FFF2-40B4-BE49-F238E27FC236}">
                <a16:creationId xmlns:a16="http://schemas.microsoft.com/office/drawing/2014/main" id="{32A707A7-9247-7C74-A627-3A3962A21D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24</a:t>
            </a:fld>
            <a:endParaRPr 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f0d885b75e_3_8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The Introduction/Abstract</a:t>
            </a:r>
            <a:endParaRPr/>
          </a:p>
        </p:txBody>
      </p:sp>
      <p:sp>
        <p:nvSpPr>
          <p:cNvPr id="264" name="Google Shape;264;g2f0d885b75e_3_81"/>
          <p:cNvSpPr txBox="1">
            <a:spLocks noGrp="1"/>
          </p:cNvSpPr>
          <p:nvPr>
            <p:ph type="body" idx="1"/>
          </p:nvPr>
        </p:nvSpPr>
        <p:spPr>
          <a:xfrm>
            <a:off x="6900" y="1152475"/>
            <a:ext cx="40125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Describe the problem clearly and state your contributions</a:t>
            </a:r>
            <a:endParaRPr/>
          </a:p>
          <a:p>
            <a:pPr marL="914400" lvl="1" indent="-330200" algn="l" rtl="0">
              <a:spcBef>
                <a:spcPts val="0"/>
              </a:spcBef>
              <a:spcAft>
                <a:spcPts val="0"/>
              </a:spcAft>
              <a:buSzPts val="1600"/>
              <a:buChar char="○"/>
            </a:pPr>
            <a:r>
              <a:rPr lang="en-GB" sz="1600"/>
              <a:t>Fit the Introduction into 1 page!  </a:t>
            </a:r>
            <a:endParaRPr sz="1600"/>
          </a:p>
          <a:p>
            <a:pPr marL="914400" lvl="1" indent="-317500" algn="l" rtl="0">
              <a:lnSpc>
                <a:spcPct val="115000"/>
              </a:lnSpc>
              <a:spcBef>
                <a:spcPts val="0"/>
              </a:spcBef>
              <a:spcAft>
                <a:spcPts val="0"/>
              </a:spcAft>
              <a:buClr>
                <a:schemeClr val="lt1"/>
              </a:buClr>
              <a:buSzPts val="1400"/>
              <a:buChar char="○"/>
            </a:pPr>
            <a:endParaRPr/>
          </a:p>
          <a:p>
            <a:pPr marL="457200" lvl="0" indent="-342900" algn="l" rtl="0">
              <a:lnSpc>
                <a:spcPct val="115000"/>
              </a:lnSpc>
              <a:spcBef>
                <a:spcPts val="0"/>
              </a:spcBef>
              <a:spcAft>
                <a:spcPts val="0"/>
              </a:spcAft>
              <a:buSzPts val="1800"/>
              <a:buChar char="●"/>
            </a:pPr>
            <a:r>
              <a:rPr lang="en-GB"/>
              <a:t>Write the list of contributions first</a:t>
            </a:r>
            <a:endParaRPr/>
          </a:p>
          <a:p>
            <a:pPr marL="914400" lvl="1" indent="-330200" algn="l" rtl="0">
              <a:lnSpc>
                <a:spcPct val="115000"/>
              </a:lnSpc>
              <a:spcBef>
                <a:spcPts val="0"/>
              </a:spcBef>
              <a:spcAft>
                <a:spcPts val="0"/>
              </a:spcAft>
              <a:buSzPts val="1600"/>
              <a:buChar char="○"/>
            </a:pPr>
            <a:r>
              <a:rPr lang="en-GB" sz="1600"/>
              <a:t>It drives the paper</a:t>
            </a:r>
            <a:endParaRPr sz="1600"/>
          </a:p>
          <a:p>
            <a:pPr marL="914400" lvl="1" indent="-330200" algn="l" rtl="0">
              <a:lnSpc>
                <a:spcPct val="115000"/>
              </a:lnSpc>
              <a:spcBef>
                <a:spcPts val="0"/>
              </a:spcBef>
              <a:spcAft>
                <a:spcPts val="0"/>
              </a:spcAft>
              <a:buSzPts val="1600"/>
              <a:buChar char="○"/>
            </a:pPr>
            <a:r>
              <a:rPr lang="en-GB" sz="1600"/>
              <a:t>The reader thinks “if they can really deliver this, that’s exciting; I’d better read on”</a:t>
            </a:r>
            <a:endParaRPr sz="1600"/>
          </a:p>
          <a:p>
            <a:pPr marL="914400" lvl="1" indent="-317500" algn="l" rtl="0">
              <a:lnSpc>
                <a:spcPct val="115000"/>
              </a:lnSpc>
              <a:spcBef>
                <a:spcPts val="0"/>
              </a:spcBef>
              <a:spcAft>
                <a:spcPts val="0"/>
              </a:spcAft>
              <a:buClr>
                <a:schemeClr val="lt1"/>
              </a:buClr>
              <a:buSzPts val="1400"/>
              <a:buChar char="○"/>
            </a:pPr>
            <a:endParaRPr/>
          </a:p>
          <a:p>
            <a:pPr marL="0" lvl="0" indent="0" algn="l" rtl="0">
              <a:lnSpc>
                <a:spcPct val="115000"/>
              </a:lnSpc>
              <a:spcBef>
                <a:spcPts val="1200"/>
              </a:spcBef>
              <a:spcAft>
                <a:spcPts val="1200"/>
              </a:spcAft>
              <a:buSzPts val="1800"/>
              <a:buNone/>
            </a:pPr>
            <a:endParaRPr/>
          </a:p>
        </p:txBody>
      </p:sp>
      <p:grpSp>
        <p:nvGrpSpPr>
          <p:cNvPr id="266" name="Google Shape;266;g2f0d885b75e_3_81"/>
          <p:cNvGrpSpPr/>
          <p:nvPr/>
        </p:nvGrpSpPr>
        <p:grpSpPr>
          <a:xfrm>
            <a:off x="5145675" y="1051750"/>
            <a:ext cx="3475925" cy="3211574"/>
            <a:chOff x="5145675" y="1661350"/>
            <a:chExt cx="3475925" cy="3211574"/>
          </a:xfrm>
        </p:grpSpPr>
        <p:pic>
          <p:nvPicPr>
            <p:cNvPr id="267" name="Google Shape;267;g2f0d885b75e_3_81"/>
            <p:cNvPicPr preferRelativeResize="0"/>
            <p:nvPr/>
          </p:nvPicPr>
          <p:blipFill rotWithShape="1">
            <a:blip r:embed="rId3">
              <a:alphaModFix/>
            </a:blip>
            <a:srcRect/>
            <a:stretch/>
          </p:blipFill>
          <p:spPr>
            <a:xfrm>
              <a:off x="5244800" y="1661350"/>
              <a:ext cx="3376800" cy="1850200"/>
            </a:xfrm>
            <a:prstGeom prst="rect">
              <a:avLst/>
            </a:prstGeom>
            <a:noFill/>
            <a:ln>
              <a:noFill/>
            </a:ln>
          </p:spPr>
        </p:pic>
        <p:pic>
          <p:nvPicPr>
            <p:cNvPr id="268" name="Google Shape;268;g2f0d885b75e_3_81"/>
            <p:cNvPicPr preferRelativeResize="0"/>
            <p:nvPr/>
          </p:nvPicPr>
          <p:blipFill rotWithShape="1">
            <a:blip r:embed="rId4">
              <a:alphaModFix/>
            </a:blip>
            <a:srcRect b="70348"/>
            <a:stretch/>
          </p:blipFill>
          <p:spPr>
            <a:xfrm>
              <a:off x="5145675" y="3347800"/>
              <a:ext cx="3275000" cy="1525124"/>
            </a:xfrm>
            <a:prstGeom prst="rect">
              <a:avLst/>
            </a:prstGeom>
            <a:noFill/>
            <a:ln>
              <a:noFill/>
            </a:ln>
          </p:spPr>
        </p:pic>
      </p:grpSp>
      <p:sp>
        <p:nvSpPr>
          <p:cNvPr id="2" name="Slide Number Placeholder 1">
            <a:extLst>
              <a:ext uri="{FF2B5EF4-FFF2-40B4-BE49-F238E27FC236}">
                <a16:creationId xmlns:a16="http://schemas.microsoft.com/office/drawing/2014/main" id="{DBE84D73-A857-9723-D17F-A8828D3907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25</a:t>
            </a:fld>
            <a:endParaRPr 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2ef991270bb_0_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Contributions Should be Refutable</a:t>
            </a:r>
            <a:endParaRPr/>
          </a:p>
        </p:txBody>
      </p:sp>
      <p:sp>
        <p:nvSpPr>
          <p:cNvPr id="274" name="Google Shape;274;g2ef991270bb_0_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Your Introduction makes claims</a:t>
            </a:r>
            <a:endParaRPr/>
          </a:p>
          <a:p>
            <a:pPr marL="914400" lvl="1" indent="-330200" algn="l" rtl="0">
              <a:lnSpc>
                <a:spcPct val="115000"/>
              </a:lnSpc>
              <a:spcBef>
                <a:spcPts val="0"/>
              </a:spcBef>
              <a:spcAft>
                <a:spcPts val="0"/>
              </a:spcAft>
              <a:buSzPts val="1600"/>
              <a:buChar char="○"/>
            </a:pPr>
            <a:r>
              <a:rPr lang="en-GB" sz="1600"/>
              <a:t>The body of the paper provides evidence to support each claim</a:t>
            </a:r>
            <a:endParaRPr sz="1600"/>
          </a:p>
          <a:p>
            <a:pPr marL="914400" lvl="1" indent="-330200" algn="l" rtl="0">
              <a:lnSpc>
                <a:spcPct val="115000"/>
              </a:lnSpc>
              <a:spcBef>
                <a:spcPts val="0"/>
              </a:spcBef>
              <a:spcAft>
                <a:spcPts val="0"/>
              </a:spcAft>
              <a:buSzPts val="1600"/>
              <a:buChar char="○"/>
            </a:pPr>
            <a:r>
              <a:rPr lang="en-GB" sz="1600"/>
              <a:t>Don’t overstate your contributions! </a:t>
            </a:r>
            <a:endParaRPr sz="1600"/>
          </a:p>
          <a:p>
            <a:pPr marL="1371600" lvl="2" indent="-330200" algn="l" rtl="0">
              <a:lnSpc>
                <a:spcPct val="115000"/>
              </a:lnSpc>
              <a:spcBef>
                <a:spcPts val="0"/>
              </a:spcBef>
              <a:spcAft>
                <a:spcPts val="0"/>
              </a:spcAft>
              <a:buClr>
                <a:schemeClr val="lt1"/>
              </a:buClr>
              <a:buSzPts val="1600"/>
              <a:buChar char="■"/>
            </a:pPr>
            <a:endParaRPr sz="1600"/>
          </a:p>
          <a:p>
            <a:pPr marL="457200" lvl="0" indent="-342900" algn="l" rtl="0">
              <a:lnSpc>
                <a:spcPct val="115000"/>
              </a:lnSpc>
              <a:spcBef>
                <a:spcPts val="0"/>
              </a:spcBef>
              <a:spcAft>
                <a:spcPts val="0"/>
              </a:spcAft>
              <a:buSzPts val="1800"/>
              <a:buChar char="●"/>
            </a:pPr>
            <a:r>
              <a:rPr lang="en-GB"/>
              <a:t>Check each claim in the introduction</a:t>
            </a:r>
            <a:endParaRPr/>
          </a:p>
          <a:p>
            <a:pPr marL="914400" lvl="1" indent="-330200" algn="l" rtl="0">
              <a:lnSpc>
                <a:spcPct val="115000"/>
              </a:lnSpc>
              <a:spcBef>
                <a:spcPts val="0"/>
              </a:spcBef>
              <a:spcAft>
                <a:spcPts val="0"/>
              </a:spcAft>
              <a:buSzPts val="1600"/>
              <a:buChar char="○"/>
            </a:pPr>
            <a:r>
              <a:rPr lang="en-GB" sz="1600"/>
              <a:t>Identify the evidence, and forward-reference it </a:t>
            </a:r>
            <a:endParaRPr sz="1600"/>
          </a:p>
          <a:p>
            <a:pPr marL="1371600" lvl="2" indent="-317500" algn="l" rtl="0">
              <a:lnSpc>
                <a:spcPct val="115000"/>
              </a:lnSpc>
              <a:spcBef>
                <a:spcPts val="0"/>
              </a:spcBef>
              <a:spcAft>
                <a:spcPts val="0"/>
              </a:spcAft>
              <a:buClr>
                <a:schemeClr val="lt1"/>
              </a:buClr>
              <a:buSzPts val="1400"/>
              <a:buChar char="■"/>
            </a:pPr>
            <a:endParaRPr/>
          </a:p>
          <a:p>
            <a:pPr marL="457200" lvl="0" indent="-342900" algn="l" rtl="0">
              <a:lnSpc>
                <a:spcPct val="115000"/>
              </a:lnSpc>
              <a:spcBef>
                <a:spcPts val="0"/>
              </a:spcBef>
              <a:spcAft>
                <a:spcPts val="0"/>
              </a:spcAft>
              <a:buSzPts val="1800"/>
              <a:buChar char="●"/>
            </a:pPr>
            <a:r>
              <a:rPr lang="en-GB"/>
              <a:t>Evidence </a:t>
            </a:r>
            <a:endParaRPr/>
          </a:p>
          <a:p>
            <a:pPr marL="914400" lvl="1" indent="-330200" algn="l" rtl="0">
              <a:lnSpc>
                <a:spcPct val="115000"/>
              </a:lnSpc>
              <a:spcBef>
                <a:spcPts val="0"/>
              </a:spcBef>
              <a:spcAft>
                <a:spcPts val="0"/>
              </a:spcAft>
              <a:buSzPts val="1600"/>
              <a:buChar char="○"/>
            </a:pPr>
            <a:r>
              <a:rPr lang="en-GB" sz="1600"/>
              <a:t>It can be analysis and comparisons, theorems, case studies, etc</a:t>
            </a:r>
            <a:endParaRPr sz="1600"/>
          </a:p>
          <a:p>
            <a:pPr marL="457200" lvl="0" indent="0" algn="l" rtl="0">
              <a:lnSpc>
                <a:spcPct val="115000"/>
              </a:lnSpc>
              <a:spcBef>
                <a:spcPts val="1200"/>
              </a:spcBef>
              <a:spcAft>
                <a:spcPts val="1200"/>
              </a:spcAft>
              <a:buSzPts val="1800"/>
              <a:buNone/>
            </a:pPr>
            <a:endParaRPr/>
          </a:p>
        </p:txBody>
      </p:sp>
      <p:sp>
        <p:nvSpPr>
          <p:cNvPr id="2" name="Slide Number Placeholder 1">
            <a:extLst>
              <a:ext uri="{FF2B5EF4-FFF2-40B4-BE49-F238E27FC236}">
                <a16:creationId xmlns:a16="http://schemas.microsoft.com/office/drawing/2014/main" id="{FBB09F82-F8A1-A61A-0404-F499A266B7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26</a:t>
            </a:fld>
            <a:endParaRPr lang="en-GB"/>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2ef991270bb_0_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No “rest of this paper is…”</a:t>
            </a:r>
            <a:endParaRPr/>
          </a:p>
        </p:txBody>
      </p:sp>
      <p:sp>
        <p:nvSpPr>
          <p:cNvPr id="281" name="Google Shape;281;g2ef991270bb_0_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Not: </a:t>
            </a:r>
            <a:endParaRPr/>
          </a:p>
          <a:p>
            <a:pPr marL="914400" lvl="1" indent="-330200" algn="l" rtl="0">
              <a:lnSpc>
                <a:spcPct val="115000"/>
              </a:lnSpc>
              <a:spcBef>
                <a:spcPts val="0"/>
              </a:spcBef>
              <a:spcAft>
                <a:spcPts val="0"/>
              </a:spcAft>
              <a:buSzPts val="1600"/>
              <a:buChar char="○"/>
            </a:pPr>
            <a:r>
              <a:rPr lang="en-GB" sz="1600"/>
              <a:t>“The rest of this paper of structured as follows. Section 2 introduces the problem. Section 3…”</a:t>
            </a:r>
            <a:endParaRPr sz="1600"/>
          </a:p>
          <a:p>
            <a:pPr marL="457200" lvl="0" indent="-342900" algn="l" rtl="0">
              <a:lnSpc>
                <a:spcPct val="115000"/>
              </a:lnSpc>
              <a:spcBef>
                <a:spcPts val="0"/>
              </a:spcBef>
              <a:spcAft>
                <a:spcPts val="0"/>
              </a:spcAft>
              <a:buSzPts val="1800"/>
              <a:buChar char="●"/>
            </a:pPr>
            <a:r>
              <a:rPr lang="en-GB"/>
              <a:t>Instead:</a:t>
            </a:r>
            <a:endParaRPr/>
          </a:p>
          <a:p>
            <a:pPr marL="914400" lvl="1" indent="-330200" algn="l" rtl="0">
              <a:lnSpc>
                <a:spcPct val="115000"/>
              </a:lnSpc>
              <a:spcBef>
                <a:spcPts val="0"/>
              </a:spcBef>
              <a:spcAft>
                <a:spcPts val="0"/>
              </a:spcAft>
              <a:buSzPts val="1600"/>
              <a:buChar char="○"/>
            </a:pPr>
            <a:r>
              <a:rPr lang="en-GB" sz="1600"/>
              <a:t>The introduction (including the contributions) should survey the whole paper,    thus forward reference every important part</a:t>
            </a:r>
            <a:endParaRPr sz="1600"/>
          </a:p>
          <a:p>
            <a:pPr marL="914400" lvl="1" indent="-317500" algn="l" rtl="0">
              <a:lnSpc>
                <a:spcPct val="115000"/>
              </a:lnSpc>
              <a:spcBef>
                <a:spcPts val="0"/>
              </a:spcBef>
              <a:spcAft>
                <a:spcPts val="0"/>
              </a:spcAft>
              <a:buClr>
                <a:schemeClr val="lt1"/>
              </a:buClr>
              <a:buSzPts val="1400"/>
              <a:buChar char="○"/>
            </a:pPr>
            <a:endParaRPr/>
          </a:p>
          <a:p>
            <a:pPr marL="457200" lvl="0" indent="-342900" algn="l" rtl="0">
              <a:lnSpc>
                <a:spcPct val="115000"/>
              </a:lnSpc>
              <a:spcBef>
                <a:spcPts val="0"/>
              </a:spcBef>
              <a:spcAft>
                <a:spcPts val="0"/>
              </a:spcAft>
              <a:buSzPts val="1800"/>
              <a:buChar char="●"/>
            </a:pPr>
            <a:r>
              <a:rPr lang="en-GB"/>
              <a:t>I revise the “Introduction” and “Abstract” at the very end</a:t>
            </a:r>
            <a:endParaRPr/>
          </a:p>
          <a:p>
            <a:pPr marL="914400" lvl="1" indent="-317500" algn="l" rtl="0">
              <a:lnSpc>
                <a:spcPct val="115000"/>
              </a:lnSpc>
              <a:spcBef>
                <a:spcPts val="0"/>
              </a:spcBef>
              <a:spcAft>
                <a:spcPts val="0"/>
              </a:spcAft>
              <a:buSzPts val="1400"/>
              <a:buChar char="○"/>
            </a:pPr>
            <a:r>
              <a:rPr lang="en-GB"/>
              <a:t>After finalising: “Problem/Approach”, “Experiments”, “Related Works”</a:t>
            </a:r>
            <a:endParaRPr/>
          </a:p>
          <a:p>
            <a:pPr marL="0" lvl="0" indent="0" algn="l" rtl="0">
              <a:lnSpc>
                <a:spcPct val="115000"/>
              </a:lnSpc>
              <a:spcBef>
                <a:spcPts val="1200"/>
              </a:spcBef>
              <a:spcAft>
                <a:spcPts val="1200"/>
              </a:spcAft>
              <a:buSzPts val="1800"/>
              <a:buNone/>
            </a:pPr>
            <a:endParaRPr/>
          </a:p>
        </p:txBody>
      </p:sp>
      <p:pic>
        <p:nvPicPr>
          <p:cNvPr id="283" name="Google Shape;283;g2ef991270bb_0_31"/>
          <p:cNvPicPr preferRelativeResize="0"/>
          <p:nvPr/>
        </p:nvPicPr>
        <p:blipFill rotWithShape="1">
          <a:blip r:embed="rId3">
            <a:alphaModFix/>
          </a:blip>
          <a:srcRect/>
          <a:stretch/>
        </p:blipFill>
        <p:spPr>
          <a:xfrm>
            <a:off x="8215975" y="265675"/>
            <a:ext cx="666400" cy="666400"/>
          </a:xfrm>
          <a:prstGeom prst="rect">
            <a:avLst/>
          </a:prstGeom>
          <a:noFill/>
          <a:ln>
            <a:noFill/>
          </a:ln>
        </p:spPr>
      </p:pic>
      <p:sp>
        <p:nvSpPr>
          <p:cNvPr id="2" name="Slide Number Placeholder 1">
            <a:extLst>
              <a:ext uri="{FF2B5EF4-FFF2-40B4-BE49-F238E27FC236}">
                <a16:creationId xmlns:a16="http://schemas.microsoft.com/office/drawing/2014/main" id="{653AFD12-70A9-3022-0D0B-FED25C7361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27</a:t>
            </a:fld>
            <a:endParaRPr lang="en-GB"/>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2f021208828_1_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Advice </a:t>
            </a:r>
            <a:endParaRPr/>
          </a:p>
        </p:txBody>
      </p:sp>
      <p:sp>
        <p:nvSpPr>
          <p:cNvPr id="290" name="Google Shape;290;g2f021208828_1_45"/>
          <p:cNvSpPr txBox="1">
            <a:spLocks noGrp="1"/>
          </p:cNvSpPr>
          <p:nvPr>
            <p:ph type="body" idx="1"/>
          </p:nvPr>
        </p:nvSpPr>
        <p:spPr>
          <a:xfrm>
            <a:off x="464100" y="13048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Clr>
                <a:schemeClr val="lt2"/>
              </a:buClr>
              <a:buSzPts val="1800"/>
              <a:buChar char="●"/>
            </a:pPr>
            <a:r>
              <a:rPr lang="en-GB">
                <a:solidFill>
                  <a:schemeClr val="lt2"/>
                </a:solidFill>
              </a:rPr>
              <a:t>Don’t wait: Write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Identify your key idea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Tell a story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Highlight your contributions </a:t>
            </a:r>
            <a:endParaRPr>
              <a:solidFill>
                <a:schemeClr val="lt2"/>
              </a:solidFill>
            </a:endParaRPr>
          </a:p>
          <a:p>
            <a:pPr marL="457200" lvl="0" indent="-342900" algn="l" rtl="0">
              <a:lnSpc>
                <a:spcPct val="115000"/>
              </a:lnSpc>
              <a:spcBef>
                <a:spcPts val="0"/>
              </a:spcBef>
              <a:spcAft>
                <a:spcPts val="0"/>
              </a:spcAft>
              <a:buSzPts val="1800"/>
              <a:buChar char="●"/>
            </a:pPr>
            <a:r>
              <a:rPr lang="en-GB"/>
              <a:t>Related Work: Later</a:t>
            </a:r>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Put your readers first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Listen to your readers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Language and Style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Use of GenAI</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Paper Types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Other Advice! </a:t>
            </a:r>
            <a:endParaRPr>
              <a:solidFill>
                <a:schemeClr val="lt2"/>
              </a:solidFill>
            </a:endParaRPr>
          </a:p>
        </p:txBody>
      </p:sp>
      <p:sp>
        <p:nvSpPr>
          <p:cNvPr id="2" name="Slide Number Placeholder 1">
            <a:extLst>
              <a:ext uri="{FF2B5EF4-FFF2-40B4-BE49-F238E27FC236}">
                <a16:creationId xmlns:a16="http://schemas.microsoft.com/office/drawing/2014/main" id="{9CD84BC0-4A95-28A4-7453-BA371D09F8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28</a:t>
            </a:fld>
            <a:endParaRPr lang="en-GB"/>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2f0d885b75e_3_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Structure (Conference Papers)</a:t>
            </a:r>
            <a:endParaRPr/>
          </a:p>
        </p:txBody>
      </p:sp>
      <p:sp>
        <p:nvSpPr>
          <p:cNvPr id="296" name="Google Shape;296;g2f0d885b75e_3_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Title</a:t>
            </a:r>
            <a:r>
              <a:rPr lang="en-GB"/>
              <a:t> </a:t>
            </a:r>
            <a:r>
              <a:rPr lang="en-GB" sz="1600"/>
              <a:t>(1000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Abstract</a:t>
            </a:r>
            <a:r>
              <a:rPr lang="en-GB"/>
              <a:t> </a:t>
            </a:r>
            <a:r>
              <a:rPr lang="en-GB" sz="1600"/>
              <a:t>(1 paragraph, 100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Introduction</a:t>
            </a:r>
            <a:r>
              <a:rPr lang="en-GB"/>
              <a:t> </a:t>
            </a:r>
            <a:r>
              <a:rPr lang="en-GB" sz="1600"/>
              <a:t>(1 page, 100 readers)</a:t>
            </a:r>
            <a:endParaRPr sz="1600"/>
          </a:p>
          <a:p>
            <a:pPr marL="457200" lvl="0" indent="-330200" algn="l" rtl="0">
              <a:lnSpc>
                <a:spcPct val="115000"/>
              </a:lnSpc>
              <a:spcBef>
                <a:spcPts val="0"/>
              </a:spcBef>
              <a:spcAft>
                <a:spcPts val="0"/>
              </a:spcAft>
              <a:buClr>
                <a:srgbClr val="FF0000"/>
              </a:buClr>
              <a:buSzPts val="1600"/>
              <a:buChar char="●"/>
            </a:pPr>
            <a:r>
              <a:rPr lang="en-GB" b="1">
                <a:solidFill>
                  <a:srgbClr val="FF0000"/>
                </a:solidFill>
                <a:latin typeface="Comic Sans MS"/>
                <a:ea typeface="Comic Sans MS"/>
                <a:cs typeface="Comic Sans MS"/>
                <a:sym typeface="Comic Sans MS"/>
              </a:rPr>
              <a:t>Related Work </a:t>
            </a:r>
            <a:r>
              <a:rPr lang="en-GB" sz="1600" b="1">
                <a:solidFill>
                  <a:srgbClr val="FF0000"/>
                </a:solidFill>
              </a:rPr>
              <a:t>(1 page, 10 readers)</a:t>
            </a:r>
            <a:endParaRPr sz="1600" b="1">
              <a:solidFill>
                <a:srgbClr val="FF0000"/>
              </a:solidFill>
            </a:endParaRPr>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My Approach &amp; Idea to the Problem</a:t>
            </a:r>
            <a:r>
              <a:rPr lang="en-GB"/>
              <a:t> </a:t>
            </a:r>
            <a:r>
              <a:rPr lang="en-GB" sz="1600"/>
              <a:t>(2-3 pages, 10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The Details &amp; Experiments</a:t>
            </a:r>
            <a:r>
              <a:rPr lang="en-GB"/>
              <a:t> </a:t>
            </a:r>
            <a:r>
              <a:rPr lang="en-GB" sz="1600"/>
              <a:t>(2-3 pages, 5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Conclusions</a:t>
            </a:r>
            <a:r>
              <a:rPr lang="en-GB" sz="1600"/>
              <a:t> (.3 pages, 100 readers)</a:t>
            </a:r>
            <a:endParaRPr sz="1600"/>
          </a:p>
          <a:p>
            <a:pPr marL="457200" lvl="0" indent="-330200" algn="l" rtl="0">
              <a:lnSpc>
                <a:spcPct val="115000"/>
              </a:lnSpc>
              <a:spcBef>
                <a:spcPts val="0"/>
              </a:spcBef>
              <a:spcAft>
                <a:spcPts val="0"/>
              </a:spcAft>
              <a:buSzPts val="1600"/>
              <a:buChar char="●"/>
            </a:pPr>
            <a:r>
              <a:rPr lang="en-GB">
                <a:latin typeface="Comic Sans MS"/>
                <a:ea typeface="Comic Sans MS"/>
                <a:cs typeface="Comic Sans MS"/>
                <a:sym typeface="Comic Sans MS"/>
              </a:rPr>
              <a:t>Ethics/Limitations/Social Impact </a:t>
            </a:r>
            <a:r>
              <a:rPr lang="en-GB" sz="1600"/>
              <a:t>(.5 pages, 100 readers)</a:t>
            </a:r>
            <a:endParaRPr sz="1600"/>
          </a:p>
        </p:txBody>
      </p:sp>
      <p:sp>
        <p:nvSpPr>
          <p:cNvPr id="298" name="Google Shape;298;g2f0d885b75e_3_28"/>
          <p:cNvSpPr/>
          <p:nvPr/>
        </p:nvSpPr>
        <p:spPr>
          <a:xfrm>
            <a:off x="4582425" y="2081715"/>
            <a:ext cx="1024500" cy="5121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NO</a:t>
            </a:r>
            <a:endParaRPr sz="1400" b="0" i="0" u="none" strike="noStrike" cap="none">
              <a:solidFill>
                <a:schemeClr val="lt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6A7F2DE3-5DA4-E77B-5394-A129B60F48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29</a:t>
            </a:fld>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g2f0d885b75e_3_125"/>
          <p:cNvSpPr txBox="1">
            <a:spLocks noGrp="1"/>
          </p:cNvSpPr>
          <p:nvPr>
            <p:ph type="title"/>
          </p:nvPr>
        </p:nvSpPr>
        <p:spPr>
          <a:xfrm>
            <a:off x="492980" y="445025"/>
            <a:ext cx="83394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Disclaimer </a:t>
            </a:r>
            <a:endParaRPr/>
          </a:p>
        </p:txBody>
      </p:sp>
      <p:pic>
        <p:nvPicPr>
          <p:cNvPr id="75" name="Google Shape;75;g2f0d885b75e_3_125" descr="A cartoon of a person pointing at a piece of paper&#10;&#10;Description automatically generated"/>
          <p:cNvPicPr preferRelativeResize="0"/>
          <p:nvPr/>
        </p:nvPicPr>
        <p:blipFill rotWithShape="1">
          <a:blip r:embed="rId3">
            <a:alphaModFix/>
          </a:blip>
          <a:srcRect/>
          <a:stretch/>
        </p:blipFill>
        <p:spPr>
          <a:xfrm>
            <a:off x="5158724" y="1273374"/>
            <a:ext cx="2833900" cy="2948449"/>
          </a:xfrm>
          <a:prstGeom prst="rect">
            <a:avLst/>
          </a:prstGeom>
          <a:noFill/>
          <a:ln>
            <a:noFill/>
          </a:ln>
        </p:spPr>
      </p:pic>
      <p:sp>
        <p:nvSpPr>
          <p:cNvPr id="77" name="Google Shape;77;g2f0d885b75e_3_125"/>
          <p:cNvSpPr txBox="1"/>
          <p:nvPr/>
        </p:nvSpPr>
        <p:spPr>
          <a:xfrm>
            <a:off x="601475" y="1385902"/>
            <a:ext cx="4648800" cy="1914300"/>
          </a:xfrm>
          <a:prstGeom prst="rect">
            <a:avLst/>
          </a:prstGeom>
          <a:noFill/>
          <a:ln>
            <a:noFill/>
          </a:ln>
        </p:spPr>
        <p:txBody>
          <a:bodyPr spcFirstLastPara="1" wrap="square" lIns="91425" tIns="91425" rIns="91425" bIns="91425" anchor="t" anchorCtr="0">
            <a:normAutofit fontScale="92500" lnSpcReduction="10000"/>
          </a:bodyPr>
          <a:lstStyle/>
          <a:p>
            <a:pPr marL="0" marR="0" lvl="0" indent="0" algn="l" rtl="0">
              <a:lnSpc>
                <a:spcPct val="114999"/>
              </a:lnSpc>
              <a:spcBef>
                <a:spcPts val="0"/>
              </a:spcBef>
              <a:spcAft>
                <a:spcPts val="0"/>
              </a:spcAft>
              <a:buClr>
                <a:srgbClr val="000000"/>
              </a:buClr>
              <a:buSzPct val="100000"/>
              <a:buFont typeface="Arial"/>
              <a:buNone/>
            </a:pPr>
            <a:r>
              <a:rPr lang="en-GB" sz="1800" b="0" i="0" u="none" strike="noStrike" cap="none">
                <a:solidFill>
                  <a:schemeClr val="dk2"/>
                </a:solidFill>
                <a:latin typeface="Arial"/>
                <a:ea typeface="Arial"/>
                <a:cs typeface="Arial"/>
                <a:sym typeface="Arial"/>
              </a:rPr>
              <a:t>These are our personal views on the subject matter based on our career experience. Please always double check the formal guidelines of ACL, the board of your professional community, publication venues, social media platforms, and your workplace.</a:t>
            </a:r>
            <a:endParaRPr sz="1800" b="0" i="0" u="none" strike="noStrike" cap="none">
              <a:solidFill>
                <a:schemeClr val="dk2"/>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0C16E7FF-1151-CA42-70E1-A0BA9F182F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2f0d885b75e_3_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Structure (Conference Papers)</a:t>
            </a:r>
            <a:endParaRPr/>
          </a:p>
        </p:txBody>
      </p:sp>
      <p:sp>
        <p:nvSpPr>
          <p:cNvPr id="304" name="Google Shape;304;g2f0d885b75e_3_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Title</a:t>
            </a:r>
            <a:r>
              <a:rPr lang="en-GB"/>
              <a:t> </a:t>
            </a:r>
            <a:r>
              <a:rPr lang="en-GB" sz="1600"/>
              <a:t>(1000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Abstract</a:t>
            </a:r>
            <a:r>
              <a:rPr lang="en-GB"/>
              <a:t> </a:t>
            </a:r>
            <a:r>
              <a:rPr lang="en-GB" sz="1600"/>
              <a:t>(1 paragraph, 100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Introduction</a:t>
            </a:r>
            <a:r>
              <a:rPr lang="en-GB"/>
              <a:t> </a:t>
            </a:r>
            <a:r>
              <a:rPr lang="en-GB" sz="1600"/>
              <a:t>(1 page, 100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My Approach &amp; Idea to the Problem</a:t>
            </a:r>
            <a:r>
              <a:rPr lang="en-GB"/>
              <a:t> </a:t>
            </a:r>
            <a:r>
              <a:rPr lang="en-GB" sz="1600"/>
              <a:t>(2-3 pages, 10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The Details &amp; Experiments</a:t>
            </a:r>
            <a:r>
              <a:rPr lang="en-GB"/>
              <a:t> </a:t>
            </a:r>
            <a:r>
              <a:rPr lang="en-GB" sz="1600"/>
              <a:t>(2-3 pages, 5 readers)</a:t>
            </a:r>
            <a:endParaRPr sz="1600"/>
          </a:p>
          <a:p>
            <a:pPr marL="457200" lvl="0" indent="-342900" algn="l" rtl="0">
              <a:lnSpc>
                <a:spcPct val="115000"/>
              </a:lnSpc>
              <a:spcBef>
                <a:spcPts val="0"/>
              </a:spcBef>
              <a:spcAft>
                <a:spcPts val="0"/>
              </a:spcAft>
              <a:buClr>
                <a:srgbClr val="6AA84F"/>
              </a:buClr>
              <a:buSzPts val="1800"/>
              <a:buChar char="●"/>
            </a:pPr>
            <a:r>
              <a:rPr lang="en-GB" b="1">
                <a:solidFill>
                  <a:srgbClr val="6AA84F"/>
                </a:solidFill>
                <a:latin typeface="Comic Sans MS"/>
                <a:ea typeface="Comic Sans MS"/>
                <a:cs typeface="Comic Sans MS"/>
                <a:sym typeface="Comic Sans MS"/>
              </a:rPr>
              <a:t>Related Work </a:t>
            </a:r>
            <a:r>
              <a:rPr lang="en-GB" sz="1600" b="1">
                <a:solidFill>
                  <a:srgbClr val="6AA84F"/>
                </a:solidFill>
              </a:rPr>
              <a:t>(1 page, 10 readers)</a:t>
            </a:r>
            <a:endParaRPr sz="1600" b="1">
              <a:solidFill>
                <a:srgbClr val="6AA84F"/>
              </a:solidFill>
            </a:endParaRPr>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Conclusions</a:t>
            </a:r>
            <a:r>
              <a:rPr lang="en-GB" sz="1600"/>
              <a:t> (.3 pages, 100 readers)</a:t>
            </a:r>
            <a:endParaRPr sz="1600"/>
          </a:p>
          <a:p>
            <a:pPr marL="457200" lvl="0" indent="-330200" algn="l" rtl="0">
              <a:lnSpc>
                <a:spcPct val="115000"/>
              </a:lnSpc>
              <a:spcBef>
                <a:spcPts val="0"/>
              </a:spcBef>
              <a:spcAft>
                <a:spcPts val="0"/>
              </a:spcAft>
              <a:buSzPts val="1600"/>
              <a:buChar char="●"/>
            </a:pPr>
            <a:r>
              <a:rPr lang="en-GB">
                <a:latin typeface="Comic Sans MS"/>
                <a:ea typeface="Comic Sans MS"/>
                <a:cs typeface="Comic Sans MS"/>
                <a:sym typeface="Comic Sans MS"/>
              </a:rPr>
              <a:t>Ethics/Limitations/Social Impact </a:t>
            </a:r>
            <a:r>
              <a:rPr lang="en-GB" sz="1600"/>
              <a:t>(.5 pages, 100 readers)</a:t>
            </a:r>
            <a:endParaRPr sz="1600"/>
          </a:p>
        </p:txBody>
      </p:sp>
      <p:sp>
        <p:nvSpPr>
          <p:cNvPr id="306" name="Google Shape;306;g2f0d885b75e_3_36"/>
          <p:cNvSpPr/>
          <p:nvPr/>
        </p:nvSpPr>
        <p:spPr>
          <a:xfrm>
            <a:off x="4582425" y="2691315"/>
            <a:ext cx="1024500" cy="512100"/>
          </a:xfrm>
          <a:prstGeom prst="left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YES</a:t>
            </a:r>
            <a:endParaRPr sz="1400" b="0" i="0" u="none" strike="noStrike" cap="none">
              <a:solidFill>
                <a:schemeClr val="lt1"/>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62A4DFF4-DA86-8338-289E-61DCF26C55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30</a:t>
            </a:fld>
            <a:endParaRPr lang="en-GB"/>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2f0c9353509_0_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Gets Between the Reader and Your Idea!</a:t>
            </a:r>
            <a:endParaRPr/>
          </a:p>
        </p:txBody>
      </p:sp>
      <p:pic>
        <p:nvPicPr>
          <p:cNvPr id="313" name="Google Shape;313;g2f0c9353509_0_4"/>
          <p:cNvPicPr preferRelativeResize="0"/>
          <p:nvPr/>
        </p:nvPicPr>
        <p:blipFill rotWithShape="1">
          <a:blip r:embed="rId3">
            <a:alphaModFix/>
          </a:blip>
          <a:srcRect/>
          <a:stretch/>
        </p:blipFill>
        <p:spPr>
          <a:xfrm>
            <a:off x="709925" y="1017725"/>
            <a:ext cx="8019128" cy="3820975"/>
          </a:xfrm>
          <a:prstGeom prst="rect">
            <a:avLst/>
          </a:prstGeom>
          <a:noFill/>
          <a:ln>
            <a:noFill/>
          </a:ln>
        </p:spPr>
      </p:pic>
      <p:sp>
        <p:nvSpPr>
          <p:cNvPr id="2" name="Slide Number Placeholder 1">
            <a:extLst>
              <a:ext uri="{FF2B5EF4-FFF2-40B4-BE49-F238E27FC236}">
                <a16:creationId xmlns:a16="http://schemas.microsoft.com/office/drawing/2014/main" id="{F82D41CF-4AB6-36D0-8D9D-CD8D1E1690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31</a:t>
            </a:fld>
            <a:endParaRPr lang="en-GB"/>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2ef991270bb_0_8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39285"/>
              <a:buFont typeface="Arial"/>
              <a:buNone/>
            </a:pPr>
            <a:r>
              <a:rPr lang="en-GB"/>
              <a:t>Hard to Understand for the Reader </a:t>
            </a:r>
            <a:endParaRPr/>
          </a:p>
        </p:txBody>
      </p:sp>
      <p:sp>
        <p:nvSpPr>
          <p:cNvPr id="319" name="Google Shape;319;g2ef991270bb_0_8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The reader know nothing about the problem yet! </a:t>
            </a:r>
            <a:endParaRPr/>
          </a:p>
          <a:p>
            <a:pPr marL="914400" lvl="1" indent="-330200" algn="l" rtl="0">
              <a:lnSpc>
                <a:spcPct val="115000"/>
              </a:lnSpc>
              <a:spcBef>
                <a:spcPts val="0"/>
              </a:spcBef>
              <a:spcAft>
                <a:spcPts val="0"/>
              </a:spcAft>
              <a:buSzPts val="1600"/>
              <a:buChar char="○"/>
            </a:pPr>
            <a:r>
              <a:rPr lang="en-GB" sz="1600"/>
              <a:t>So your (highly compressed) description of various technical tradeoffs is incomprehensible! </a:t>
            </a:r>
            <a:endParaRPr sz="1600"/>
          </a:p>
          <a:p>
            <a:pPr marL="914400" lvl="1" indent="-317500" algn="l" rtl="0">
              <a:lnSpc>
                <a:spcPct val="115000"/>
              </a:lnSpc>
              <a:spcBef>
                <a:spcPts val="0"/>
              </a:spcBef>
              <a:spcAft>
                <a:spcPts val="0"/>
              </a:spcAft>
              <a:buClr>
                <a:schemeClr val="lt1"/>
              </a:buClr>
              <a:buSzPts val="1400"/>
              <a:buChar char="○"/>
            </a:pPr>
            <a:endParaRPr/>
          </a:p>
          <a:p>
            <a:pPr marL="457200" lvl="0" indent="-342900" algn="l" rtl="0">
              <a:lnSpc>
                <a:spcPct val="115000"/>
              </a:lnSpc>
              <a:spcBef>
                <a:spcPts val="0"/>
              </a:spcBef>
              <a:spcAft>
                <a:spcPts val="0"/>
              </a:spcAft>
              <a:buSzPts val="1800"/>
              <a:buChar char="●"/>
            </a:pPr>
            <a:r>
              <a:rPr lang="en-GB"/>
              <a:t>But need to situate the work early in the paper</a:t>
            </a:r>
            <a:endParaRPr/>
          </a:p>
          <a:p>
            <a:pPr marL="914400" lvl="1" indent="-317500" algn="l" rtl="0">
              <a:lnSpc>
                <a:spcPct val="115000"/>
              </a:lnSpc>
              <a:spcBef>
                <a:spcPts val="0"/>
              </a:spcBef>
              <a:spcAft>
                <a:spcPts val="0"/>
              </a:spcAft>
              <a:buSzPts val="1400"/>
              <a:buChar char="○"/>
            </a:pPr>
            <a:r>
              <a:rPr lang="en-GB"/>
              <a:t>I usually have a paragraph in the Introduction</a:t>
            </a:r>
            <a:endParaRPr/>
          </a:p>
          <a:p>
            <a:pPr marL="914400" lvl="1" indent="-317500" algn="l" rtl="0">
              <a:lnSpc>
                <a:spcPct val="115000"/>
              </a:lnSpc>
              <a:spcBef>
                <a:spcPts val="0"/>
              </a:spcBef>
              <a:spcAft>
                <a:spcPts val="0"/>
              </a:spcAft>
              <a:buSzPts val="1400"/>
              <a:buChar char="○"/>
            </a:pPr>
            <a:r>
              <a:rPr lang="en-GB"/>
              <a:t>More detailed literature coverage is done in the Related Work section</a:t>
            </a:r>
            <a:endParaRPr/>
          </a:p>
        </p:txBody>
      </p:sp>
      <p:sp>
        <p:nvSpPr>
          <p:cNvPr id="2" name="Slide Number Placeholder 1">
            <a:extLst>
              <a:ext uri="{FF2B5EF4-FFF2-40B4-BE49-F238E27FC236}">
                <a16:creationId xmlns:a16="http://schemas.microsoft.com/office/drawing/2014/main" id="{25717E52-6AD8-A2EA-EE6C-F203722A31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32</a:t>
            </a:fld>
            <a:endParaRPr lang="en-GB"/>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2ef991270bb_0_9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Credit</a:t>
            </a:r>
            <a:endParaRPr/>
          </a:p>
        </p:txBody>
      </p:sp>
      <p:sp>
        <p:nvSpPr>
          <p:cNvPr id="326" name="Google Shape;326;g2ef991270bb_0_9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Fallacy: To make my work look good, I have to make other people’s work look bad</a:t>
            </a:r>
            <a:endParaRPr/>
          </a:p>
          <a:p>
            <a:pPr marL="914400" lvl="1" indent="-330200" algn="l" rtl="0">
              <a:lnSpc>
                <a:spcPct val="115000"/>
              </a:lnSpc>
              <a:spcBef>
                <a:spcPts val="0"/>
              </a:spcBef>
              <a:spcAft>
                <a:spcPts val="0"/>
              </a:spcAft>
              <a:buSzPts val="1600"/>
              <a:buChar char="○"/>
            </a:pPr>
            <a:r>
              <a:rPr lang="en-GB" sz="1600"/>
              <a:t>Not the right &amp; helpful approach! </a:t>
            </a:r>
            <a:endParaRPr sz="1600"/>
          </a:p>
          <a:p>
            <a:pPr marL="914400" lvl="1" indent="-317500" algn="l" rtl="0">
              <a:lnSpc>
                <a:spcPct val="115000"/>
              </a:lnSpc>
              <a:spcBef>
                <a:spcPts val="0"/>
              </a:spcBef>
              <a:spcAft>
                <a:spcPts val="0"/>
              </a:spcAft>
              <a:buClr>
                <a:schemeClr val="lt1"/>
              </a:buClr>
              <a:buSzPts val="1400"/>
              <a:buChar char="○"/>
            </a:pPr>
            <a:endParaRPr/>
          </a:p>
          <a:p>
            <a:pPr marL="457200" lvl="0" indent="-342900" algn="l" rtl="0">
              <a:lnSpc>
                <a:spcPct val="115000"/>
              </a:lnSpc>
              <a:spcBef>
                <a:spcPts val="0"/>
              </a:spcBef>
              <a:spcAft>
                <a:spcPts val="0"/>
              </a:spcAft>
              <a:buSzPts val="1800"/>
              <a:buChar char="●"/>
            </a:pPr>
            <a:r>
              <a:rPr lang="en-GB"/>
              <a:t>Warmly acknowledge</a:t>
            </a:r>
            <a:endParaRPr/>
          </a:p>
          <a:p>
            <a:pPr marL="914400" lvl="1" indent="-330200" algn="l" rtl="0">
              <a:lnSpc>
                <a:spcPct val="115000"/>
              </a:lnSpc>
              <a:spcBef>
                <a:spcPts val="0"/>
              </a:spcBef>
              <a:spcAft>
                <a:spcPts val="0"/>
              </a:spcAft>
              <a:buSzPts val="1600"/>
              <a:buChar char="○"/>
            </a:pPr>
            <a:r>
              <a:rPr lang="en-GB" sz="1600"/>
              <a:t>Previous/Current work related to or is the basis of your work </a:t>
            </a:r>
            <a:endParaRPr sz="1600"/>
          </a:p>
          <a:p>
            <a:pPr marL="914400" lvl="1" indent="-330200" algn="l" rtl="0">
              <a:lnSpc>
                <a:spcPct val="115000"/>
              </a:lnSpc>
              <a:spcBef>
                <a:spcPts val="0"/>
              </a:spcBef>
              <a:spcAft>
                <a:spcPts val="0"/>
              </a:spcAft>
              <a:buSzPts val="1600"/>
              <a:buChar char="○"/>
            </a:pPr>
            <a:r>
              <a:rPr lang="en-GB" sz="1600"/>
              <a:t>People who have helped you</a:t>
            </a:r>
            <a:endParaRPr sz="1600"/>
          </a:p>
          <a:p>
            <a:pPr marL="914400" lvl="1" indent="-330200" algn="l" rtl="0">
              <a:lnSpc>
                <a:spcPct val="115000"/>
              </a:lnSpc>
              <a:spcBef>
                <a:spcPts val="0"/>
              </a:spcBef>
              <a:spcAft>
                <a:spcPts val="0"/>
              </a:spcAft>
              <a:buSzPts val="1600"/>
              <a:buChar char="○"/>
            </a:pPr>
            <a:r>
              <a:rPr lang="en-GB" sz="1600"/>
              <a:t>Weakness/Limitation in your approach compared to others</a:t>
            </a:r>
            <a:endParaRPr sz="1600"/>
          </a:p>
          <a:p>
            <a:pPr marL="1371600" lvl="2" indent="-330200" algn="l" rtl="0">
              <a:lnSpc>
                <a:spcPct val="115000"/>
              </a:lnSpc>
              <a:spcBef>
                <a:spcPts val="0"/>
              </a:spcBef>
              <a:spcAft>
                <a:spcPts val="0"/>
              </a:spcAft>
              <a:buClr>
                <a:schemeClr val="lt1"/>
              </a:buClr>
              <a:buSzPts val="1600"/>
              <a:buChar char="■"/>
            </a:pPr>
            <a:endParaRPr/>
          </a:p>
        </p:txBody>
      </p:sp>
      <p:sp>
        <p:nvSpPr>
          <p:cNvPr id="2" name="Slide Number Placeholder 1">
            <a:extLst>
              <a:ext uri="{FF2B5EF4-FFF2-40B4-BE49-F238E27FC236}">
                <a16:creationId xmlns:a16="http://schemas.microsoft.com/office/drawing/2014/main" id="{87A2FFC0-2BDC-65A7-E3E1-BB62E01F3A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33</a:t>
            </a:fld>
            <a:endParaRPr lang="en-GB"/>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2f021208828_1_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Advice </a:t>
            </a:r>
            <a:endParaRPr/>
          </a:p>
        </p:txBody>
      </p:sp>
      <p:sp>
        <p:nvSpPr>
          <p:cNvPr id="334" name="Google Shape;334;g2f021208828_1_51"/>
          <p:cNvSpPr txBox="1">
            <a:spLocks noGrp="1"/>
          </p:cNvSpPr>
          <p:nvPr>
            <p:ph type="body" idx="1"/>
          </p:nvPr>
        </p:nvSpPr>
        <p:spPr>
          <a:xfrm>
            <a:off x="464100" y="13048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Clr>
                <a:schemeClr val="lt2"/>
              </a:buClr>
              <a:buSzPts val="1800"/>
              <a:buChar char="●"/>
            </a:pPr>
            <a:r>
              <a:rPr lang="en-GB">
                <a:solidFill>
                  <a:schemeClr val="lt2"/>
                </a:solidFill>
              </a:rPr>
              <a:t>Don’t wait: Write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Identify your key idea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Tell a story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Highlight your contributions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Related Work: Later</a:t>
            </a:r>
            <a:endParaRPr>
              <a:solidFill>
                <a:schemeClr val="lt2"/>
              </a:solidFill>
            </a:endParaRPr>
          </a:p>
          <a:p>
            <a:pPr marL="457200" lvl="0" indent="-342900" algn="l" rtl="0">
              <a:lnSpc>
                <a:spcPct val="115000"/>
              </a:lnSpc>
              <a:spcBef>
                <a:spcPts val="0"/>
              </a:spcBef>
              <a:spcAft>
                <a:spcPts val="0"/>
              </a:spcAft>
              <a:buSzPts val="1800"/>
              <a:buChar char="●"/>
            </a:pPr>
            <a:r>
              <a:rPr lang="en-GB"/>
              <a:t>Put your readers first </a:t>
            </a:r>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Listen to your readers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Language and Style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Use of GenAI</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Paper Types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Other Advice! </a:t>
            </a:r>
            <a:endParaRPr>
              <a:solidFill>
                <a:schemeClr val="lt2"/>
              </a:solidFill>
            </a:endParaRPr>
          </a:p>
        </p:txBody>
      </p:sp>
      <p:sp>
        <p:nvSpPr>
          <p:cNvPr id="2" name="Slide Number Placeholder 1">
            <a:extLst>
              <a:ext uri="{FF2B5EF4-FFF2-40B4-BE49-F238E27FC236}">
                <a16:creationId xmlns:a16="http://schemas.microsoft.com/office/drawing/2014/main" id="{E3E2A9DA-1E78-DA2F-76D9-2111A45FEB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34</a:t>
            </a:fld>
            <a:endParaRPr lang="en-GB"/>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2f1d9b43bb1_0_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55555"/>
              <a:buNone/>
            </a:pPr>
            <a:r>
              <a:rPr lang="en-GB"/>
              <a:t>Structure </a:t>
            </a:r>
            <a:r>
              <a:rPr lang="en-GB" sz="2000"/>
              <a:t>(Method Paper)</a:t>
            </a:r>
            <a:endParaRPr sz="2000"/>
          </a:p>
        </p:txBody>
      </p:sp>
      <p:sp>
        <p:nvSpPr>
          <p:cNvPr id="340" name="Google Shape;340;g2f1d9b43bb1_0_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Title</a:t>
            </a:r>
            <a:r>
              <a:rPr lang="en-GB"/>
              <a:t> </a:t>
            </a:r>
            <a:r>
              <a:rPr lang="en-GB" sz="1600"/>
              <a:t>(1000 readers)</a:t>
            </a:r>
            <a:endParaRPr sz="1600"/>
          </a:p>
          <a:p>
            <a:pPr marL="457200" lvl="0" indent="-342900" algn="l" rtl="0">
              <a:lnSpc>
                <a:spcPct val="115000"/>
              </a:lnSpc>
              <a:spcBef>
                <a:spcPts val="0"/>
              </a:spcBef>
              <a:spcAft>
                <a:spcPts val="0"/>
              </a:spcAft>
              <a:buSzPts val="1800"/>
              <a:buChar char="●"/>
            </a:pPr>
            <a:r>
              <a:rPr lang="en-GB">
                <a:highlight>
                  <a:schemeClr val="lt1"/>
                </a:highlight>
                <a:latin typeface="Comic Sans MS"/>
                <a:ea typeface="Comic Sans MS"/>
                <a:cs typeface="Comic Sans MS"/>
                <a:sym typeface="Comic Sans MS"/>
              </a:rPr>
              <a:t>Abstract</a:t>
            </a:r>
            <a:r>
              <a:rPr lang="en-GB">
                <a:highlight>
                  <a:schemeClr val="lt1"/>
                </a:highlight>
              </a:rPr>
              <a:t> </a:t>
            </a:r>
            <a:r>
              <a:rPr lang="en-GB" sz="1600">
                <a:highlight>
                  <a:schemeClr val="lt1"/>
                </a:highlight>
              </a:rPr>
              <a:t>(1 paragraph, 100 readers)</a:t>
            </a:r>
            <a:endParaRPr sz="1600">
              <a:highlight>
                <a:schemeClr val="lt1"/>
              </a:highlight>
            </a:endParaRPr>
          </a:p>
          <a:p>
            <a:pPr marL="457200" lvl="0" indent="-342900" algn="l" rtl="0">
              <a:lnSpc>
                <a:spcPct val="115000"/>
              </a:lnSpc>
              <a:spcBef>
                <a:spcPts val="0"/>
              </a:spcBef>
              <a:spcAft>
                <a:spcPts val="0"/>
              </a:spcAft>
              <a:buSzPts val="1800"/>
              <a:buChar char="●"/>
            </a:pPr>
            <a:r>
              <a:rPr lang="en-GB">
                <a:highlight>
                  <a:schemeClr val="lt1"/>
                </a:highlight>
                <a:latin typeface="Comic Sans MS"/>
                <a:ea typeface="Comic Sans MS"/>
                <a:cs typeface="Comic Sans MS"/>
                <a:sym typeface="Comic Sans MS"/>
              </a:rPr>
              <a:t>Introduction</a:t>
            </a:r>
            <a:r>
              <a:rPr lang="en-GB">
                <a:highlight>
                  <a:schemeClr val="lt1"/>
                </a:highlight>
              </a:rPr>
              <a:t> </a:t>
            </a:r>
            <a:r>
              <a:rPr lang="en-GB" sz="1600">
                <a:highlight>
                  <a:schemeClr val="lt1"/>
                </a:highlight>
              </a:rPr>
              <a:t>(1 page, 100 readers)</a:t>
            </a:r>
            <a:endParaRPr sz="1600">
              <a:highlight>
                <a:schemeClr val="lt1"/>
              </a:highlight>
            </a:endParaRPr>
          </a:p>
          <a:p>
            <a:pPr marL="457200" lvl="0" indent="-342900" algn="l" rtl="0">
              <a:lnSpc>
                <a:spcPct val="115000"/>
              </a:lnSpc>
              <a:spcBef>
                <a:spcPts val="0"/>
              </a:spcBef>
              <a:spcAft>
                <a:spcPts val="0"/>
              </a:spcAft>
              <a:buSzPts val="1800"/>
              <a:buChar char="●"/>
            </a:pPr>
            <a:r>
              <a:rPr lang="en-GB">
                <a:highlight>
                  <a:srgbClr val="FFFF00"/>
                </a:highlight>
                <a:latin typeface="Comic Sans MS"/>
                <a:ea typeface="Comic Sans MS"/>
                <a:cs typeface="Comic Sans MS"/>
                <a:sym typeface="Comic Sans MS"/>
              </a:rPr>
              <a:t>My Approach &amp; Idea to the Problem</a:t>
            </a:r>
            <a:r>
              <a:rPr lang="en-GB">
                <a:highlight>
                  <a:srgbClr val="FFFF00"/>
                </a:highlight>
              </a:rPr>
              <a:t> </a:t>
            </a:r>
            <a:r>
              <a:rPr lang="en-GB" sz="1600">
                <a:highlight>
                  <a:srgbClr val="FFFF00"/>
                </a:highlight>
              </a:rPr>
              <a:t>(2-3 pages, 10 readers)</a:t>
            </a:r>
            <a:endParaRPr sz="1600">
              <a:highlight>
                <a:srgbClr val="FFFF00"/>
              </a:highlight>
            </a:endParaRPr>
          </a:p>
          <a:p>
            <a:pPr marL="457200" lvl="0" indent="-342900" algn="l" rtl="0">
              <a:lnSpc>
                <a:spcPct val="115000"/>
              </a:lnSpc>
              <a:spcBef>
                <a:spcPts val="0"/>
              </a:spcBef>
              <a:spcAft>
                <a:spcPts val="0"/>
              </a:spcAft>
              <a:buSzPts val="1800"/>
              <a:buChar char="●"/>
            </a:pPr>
            <a:r>
              <a:rPr lang="en-GB">
                <a:highlight>
                  <a:srgbClr val="FFFF00"/>
                </a:highlight>
                <a:latin typeface="Comic Sans MS"/>
                <a:ea typeface="Comic Sans MS"/>
                <a:cs typeface="Comic Sans MS"/>
                <a:sym typeface="Comic Sans MS"/>
              </a:rPr>
              <a:t>The Details &amp; Experiments</a:t>
            </a:r>
            <a:r>
              <a:rPr lang="en-GB">
                <a:highlight>
                  <a:srgbClr val="FFFF00"/>
                </a:highlight>
              </a:rPr>
              <a:t> </a:t>
            </a:r>
            <a:r>
              <a:rPr lang="en-GB" sz="1600">
                <a:highlight>
                  <a:srgbClr val="FFFF00"/>
                </a:highlight>
              </a:rPr>
              <a:t>(2-3 pages, 5 readers)</a:t>
            </a:r>
            <a:endParaRPr sz="1600">
              <a:highlight>
                <a:srgbClr val="FFFF00"/>
              </a:highlight>
            </a:endParaRPr>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Related Work </a:t>
            </a:r>
            <a:r>
              <a:rPr lang="en-GB" sz="1600"/>
              <a:t>(1 page, 10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Conclusions</a:t>
            </a:r>
            <a:r>
              <a:rPr lang="en-GB" sz="1600"/>
              <a:t> (0.3 pages, 100 readers)</a:t>
            </a:r>
            <a:endParaRPr sz="1600"/>
          </a:p>
          <a:p>
            <a:pPr marL="457200" lvl="0" indent="-330200" algn="l" rtl="0">
              <a:lnSpc>
                <a:spcPct val="115000"/>
              </a:lnSpc>
              <a:spcBef>
                <a:spcPts val="0"/>
              </a:spcBef>
              <a:spcAft>
                <a:spcPts val="0"/>
              </a:spcAft>
              <a:buSzPts val="1600"/>
              <a:buChar char="●"/>
            </a:pPr>
            <a:r>
              <a:rPr lang="en-GB">
                <a:latin typeface="Comic Sans MS"/>
                <a:ea typeface="Comic Sans MS"/>
                <a:cs typeface="Comic Sans MS"/>
                <a:sym typeface="Comic Sans MS"/>
              </a:rPr>
              <a:t>Ethics/Limitations/Social Impact </a:t>
            </a:r>
            <a:r>
              <a:rPr lang="en-GB" sz="1600"/>
              <a:t>(0.5 pages, 100 readers)</a:t>
            </a:r>
            <a:endParaRPr sz="1600"/>
          </a:p>
        </p:txBody>
      </p:sp>
      <p:pic>
        <p:nvPicPr>
          <p:cNvPr id="342" name="Google Shape;342;g2f1d9b43bb1_0_10"/>
          <p:cNvPicPr preferRelativeResize="0"/>
          <p:nvPr/>
        </p:nvPicPr>
        <p:blipFill rotWithShape="1">
          <a:blip r:embed="rId3">
            <a:alphaModFix/>
          </a:blip>
          <a:srcRect/>
          <a:stretch/>
        </p:blipFill>
        <p:spPr>
          <a:xfrm>
            <a:off x="7547100" y="3835325"/>
            <a:ext cx="874524" cy="733550"/>
          </a:xfrm>
          <a:prstGeom prst="rect">
            <a:avLst/>
          </a:prstGeom>
          <a:noFill/>
          <a:ln>
            <a:noFill/>
          </a:ln>
        </p:spPr>
      </p:pic>
      <p:pic>
        <p:nvPicPr>
          <p:cNvPr id="343" name="Google Shape;343;g2f1d9b43bb1_0_10"/>
          <p:cNvPicPr preferRelativeResize="0"/>
          <p:nvPr/>
        </p:nvPicPr>
        <p:blipFill rotWithShape="1">
          <a:blip r:embed="rId3">
            <a:alphaModFix/>
          </a:blip>
          <a:srcRect/>
          <a:stretch/>
        </p:blipFill>
        <p:spPr>
          <a:xfrm>
            <a:off x="7710012" y="3404827"/>
            <a:ext cx="548700" cy="460248"/>
          </a:xfrm>
          <a:prstGeom prst="rect">
            <a:avLst/>
          </a:prstGeom>
          <a:noFill/>
          <a:ln>
            <a:noFill/>
          </a:ln>
        </p:spPr>
      </p:pic>
      <p:pic>
        <p:nvPicPr>
          <p:cNvPr id="344" name="Google Shape;344;g2f1d9b43bb1_0_10"/>
          <p:cNvPicPr preferRelativeResize="0"/>
          <p:nvPr/>
        </p:nvPicPr>
        <p:blipFill rotWithShape="1">
          <a:blip r:embed="rId3">
            <a:alphaModFix/>
          </a:blip>
          <a:srcRect/>
          <a:stretch/>
        </p:blipFill>
        <p:spPr>
          <a:xfrm>
            <a:off x="7749744" y="3011225"/>
            <a:ext cx="469243" cy="393600"/>
          </a:xfrm>
          <a:prstGeom prst="rect">
            <a:avLst/>
          </a:prstGeom>
          <a:noFill/>
          <a:ln>
            <a:noFill/>
          </a:ln>
        </p:spPr>
      </p:pic>
      <p:sp>
        <p:nvSpPr>
          <p:cNvPr id="2" name="Slide Number Placeholder 1">
            <a:extLst>
              <a:ext uri="{FF2B5EF4-FFF2-40B4-BE49-F238E27FC236}">
                <a16:creationId xmlns:a16="http://schemas.microsoft.com/office/drawing/2014/main" id="{702C2665-B553-26B7-2734-CAA6A07B0E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35</a:t>
            </a:fld>
            <a:endParaRPr lang="en-GB"/>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2ef991270bb_0_1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Putting The Readers First</a:t>
            </a:r>
            <a:endParaRPr/>
          </a:p>
        </p:txBody>
      </p:sp>
      <p:sp>
        <p:nvSpPr>
          <p:cNvPr id="350" name="Google Shape;350;g2ef991270bb_0_1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Do not present your personal journey of discovery! </a:t>
            </a:r>
            <a:endParaRPr/>
          </a:p>
          <a:p>
            <a:pPr marL="914400" lvl="1" indent="-330200" algn="l" rtl="0">
              <a:lnSpc>
                <a:spcPct val="115000"/>
              </a:lnSpc>
              <a:spcBef>
                <a:spcPts val="0"/>
              </a:spcBef>
              <a:spcAft>
                <a:spcPts val="0"/>
              </a:spcAft>
              <a:buSzPts val="1600"/>
              <a:buChar char="○"/>
            </a:pPr>
            <a:r>
              <a:rPr lang="en-GB" sz="1600"/>
              <a:t>This becomes part of you and forms the way you think about the project</a:t>
            </a:r>
            <a:endParaRPr sz="1600"/>
          </a:p>
          <a:p>
            <a:pPr marL="914400" lvl="1" indent="-317500" algn="l" rtl="0">
              <a:lnSpc>
                <a:spcPct val="115000"/>
              </a:lnSpc>
              <a:spcBef>
                <a:spcPts val="0"/>
              </a:spcBef>
              <a:spcAft>
                <a:spcPts val="0"/>
              </a:spcAft>
              <a:buClr>
                <a:schemeClr val="lt1"/>
              </a:buClr>
              <a:buSzPts val="1400"/>
              <a:buChar char="○"/>
            </a:pPr>
            <a:endParaRPr/>
          </a:p>
          <a:p>
            <a:pPr marL="457200" lvl="0" indent="-342900" algn="l" rtl="0">
              <a:lnSpc>
                <a:spcPct val="115000"/>
              </a:lnSpc>
              <a:spcBef>
                <a:spcPts val="0"/>
              </a:spcBef>
              <a:spcAft>
                <a:spcPts val="0"/>
              </a:spcAft>
              <a:buSzPts val="1800"/>
              <a:buChar char="●"/>
            </a:pPr>
            <a:r>
              <a:rPr lang="en-GB"/>
              <a:t>Detach yourself and instead think how it can be best explained to others</a:t>
            </a:r>
            <a:endParaRPr/>
          </a:p>
          <a:p>
            <a:pPr marL="914400" lvl="1" indent="-330200" algn="l" rtl="0">
              <a:lnSpc>
                <a:spcPct val="115000"/>
              </a:lnSpc>
              <a:spcBef>
                <a:spcPts val="0"/>
              </a:spcBef>
              <a:spcAft>
                <a:spcPts val="0"/>
              </a:spcAft>
              <a:buSzPts val="1600"/>
              <a:buChar char="○"/>
            </a:pPr>
            <a:r>
              <a:rPr lang="en-GB" sz="1600"/>
              <a:t>Choose the most </a:t>
            </a:r>
            <a:r>
              <a:rPr lang="en-GB" sz="1600" u="sng"/>
              <a:t>direct</a:t>
            </a:r>
            <a:r>
              <a:rPr lang="en-GB" sz="1600"/>
              <a:t> route to the idea</a:t>
            </a:r>
            <a:endParaRPr sz="1600"/>
          </a:p>
          <a:p>
            <a:pPr marL="914400" lvl="1" indent="-330200" algn="l" rtl="0">
              <a:lnSpc>
                <a:spcPct val="115000"/>
              </a:lnSpc>
              <a:spcBef>
                <a:spcPts val="0"/>
              </a:spcBef>
              <a:spcAft>
                <a:spcPts val="0"/>
              </a:spcAft>
              <a:buSzPts val="1600"/>
              <a:buChar char="○"/>
            </a:pPr>
            <a:r>
              <a:rPr lang="en-GB" sz="1600"/>
              <a:t>It’s like linearising the 3D structure of DNA into a sequence (cf: Jason Eisner)</a:t>
            </a:r>
            <a:endParaRPr sz="1600"/>
          </a:p>
        </p:txBody>
      </p:sp>
      <p:sp>
        <p:nvSpPr>
          <p:cNvPr id="352" name="Google Shape;352;g2ef991270bb_0_111"/>
          <p:cNvSpPr/>
          <p:nvPr/>
        </p:nvSpPr>
        <p:spPr>
          <a:xfrm>
            <a:off x="2013909" y="3171175"/>
            <a:ext cx="1490875" cy="1397700"/>
          </a:xfrm>
          <a:custGeom>
            <a:avLst/>
            <a:gdLst/>
            <a:ahLst/>
            <a:cxnLst/>
            <a:rect l="l" t="t" r="r" b="b"/>
            <a:pathLst>
              <a:path w="59635" h="55908" extrusionOk="0">
                <a:moveTo>
                  <a:pt x="0" y="55908"/>
                </a:moveTo>
                <a:cubicBezTo>
                  <a:pt x="3382" y="54183"/>
                  <a:pt x="17600" y="49696"/>
                  <a:pt x="20292" y="45555"/>
                </a:cubicBezTo>
                <a:cubicBezTo>
                  <a:pt x="22984" y="41414"/>
                  <a:pt x="14425" y="34166"/>
                  <a:pt x="16151" y="31060"/>
                </a:cubicBezTo>
                <a:cubicBezTo>
                  <a:pt x="17877" y="27954"/>
                  <a:pt x="24020" y="29128"/>
                  <a:pt x="30646" y="26919"/>
                </a:cubicBezTo>
                <a:cubicBezTo>
                  <a:pt x="37272" y="24710"/>
                  <a:pt x="58531" y="19396"/>
                  <a:pt x="55908" y="17808"/>
                </a:cubicBezTo>
                <a:cubicBezTo>
                  <a:pt x="53285" y="16221"/>
                  <a:pt x="20638" y="19189"/>
                  <a:pt x="14909" y="17394"/>
                </a:cubicBezTo>
                <a:cubicBezTo>
                  <a:pt x="9180" y="15600"/>
                  <a:pt x="17049" y="7869"/>
                  <a:pt x="21535" y="7041"/>
                </a:cubicBezTo>
                <a:cubicBezTo>
                  <a:pt x="26021" y="6213"/>
                  <a:pt x="35477" y="13598"/>
                  <a:pt x="41827" y="12424"/>
                </a:cubicBezTo>
                <a:cubicBezTo>
                  <a:pt x="48177" y="11251"/>
                  <a:pt x="56667" y="2071"/>
                  <a:pt x="59635"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 name="Google Shape;353;g2ef991270bb_0_111"/>
          <p:cNvCxnSpPr>
            <a:cxnSpLocks/>
          </p:cNvCxnSpPr>
          <p:nvPr/>
        </p:nvCxnSpPr>
        <p:spPr>
          <a:xfrm flipV="1">
            <a:off x="4265953" y="3272263"/>
            <a:ext cx="1319542" cy="1343783"/>
          </a:xfrm>
          <a:prstGeom prst="straightConnector1">
            <a:avLst/>
          </a:prstGeom>
          <a:noFill/>
          <a:ln w="9525" cap="flat" cmpd="sng">
            <a:solidFill>
              <a:schemeClr val="dk2"/>
            </a:solidFill>
            <a:prstDash val="solid"/>
            <a:round/>
            <a:headEnd type="none" w="sm" len="sm"/>
            <a:tailEnd type="triangle" w="med" len="med"/>
          </a:ln>
        </p:spPr>
      </p:cxnSp>
      <p:sp>
        <p:nvSpPr>
          <p:cNvPr id="354" name="Google Shape;354;g2ef991270bb_0_111"/>
          <p:cNvSpPr txBox="1"/>
          <p:nvPr/>
        </p:nvSpPr>
        <p:spPr>
          <a:xfrm>
            <a:off x="1653183" y="4385196"/>
            <a:ext cx="1149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dirty="0">
                <a:solidFill>
                  <a:schemeClr val="dk2"/>
                </a:solidFill>
                <a:latin typeface="Arial"/>
                <a:ea typeface="Arial"/>
                <a:cs typeface="Arial"/>
                <a:sym typeface="Arial"/>
              </a:rPr>
              <a:t>A</a:t>
            </a:r>
            <a:endParaRPr sz="1800" b="0" i="0" u="none" strike="noStrike" cap="none" dirty="0">
              <a:solidFill>
                <a:schemeClr val="dk2"/>
              </a:solidFill>
              <a:latin typeface="Arial"/>
              <a:ea typeface="Arial"/>
              <a:cs typeface="Arial"/>
              <a:sym typeface="Arial"/>
            </a:endParaRPr>
          </a:p>
        </p:txBody>
      </p:sp>
      <p:sp>
        <p:nvSpPr>
          <p:cNvPr id="355" name="Google Shape;355;g2ef991270bb_0_111"/>
          <p:cNvSpPr txBox="1"/>
          <p:nvPr/>
        </p:nvSpPr>
        <p:spPr>
          <a:xfrm>
            <a:off x="3978886" y="4463737"/>
            <a:ext cx="1149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dirty="0">
                <a:solidFill>
                  <a:schemeClr val="dk2"/>
                </a:solidFill>
                <a:latin typeface="Arial"/>
                <a:ea typeface="Arial"/>
                <a:cs typeface="Arial"/>
                <a:sym typeface="Arial"/>
              </a:rPr>
              <a:t>A</a:t>
            </a:r>
            <a:endParaRPr sz="1800" b="0" i="0" u="none" strike="noStrike" cap="none" dirty="0">
              <a:solidFill>
                <a:schemeClr val="dk2"/>
              </a:solidFill>
              <a:latin typeface="Arial"/>
              <a:ea typeface="Arial"/>
              <a:cs typeface="Arial"/>
              <a:sym typeface="Arial"/>
            </a:endParaRPr>
          </a:p>
        </p:txBody>
      </p:sp>
      <p:sp>
        <p:nvSpPr>
          <p:cNvPr id="356" name="Google Shape;356;g2ef991270bb_0_111"/>
          <p:cNvSpPr txBox="1"/>
          <p:nvPr/>
        </p:nvSpPr>
        <p:spPr>
          <a:xfrm>
            <a:off x="5521692" y="3041413"/>
            <a:ext cx="1149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2"/>
                </a:solidFill>
                <a:latin typeface="Arial"/>
                <a:ea typeface="Arial"/>
                <a:cs typeface="Arial"/>
                <a:sym typeface="Arial"/>
              </a:rPr>
              <a:t>B</a:t>
            </a:r>
            <a:endParaRPr sz="1800" b="0" i="0" u="none" strike="noStrike" cap="none">
              <a:solidFill>
                <a:schemeClr val="dk2"/>
              </a:solidFill>
              <a:latin typeface="Arial"/>
              <a:ea typeface="Arial"/>
              <a:cs typeface="Arial"/>
              <a:sym typeface="Arial"/>
            </a:endParaRPr>
          </a:p>
        </p:txBody>
      </p:sp>
      <p:sp>
        <p:nvSpPr>
          <p:cNvPr id="357" name="Google Shape;357;g2ef991270bb_0_111"/>
          <p:cNvSpPr txBox="1"/>
          <p:nvPr/>
        </p:nvSpPr>
        <p:spPr>
          <a:xfrm>
            <a:off x="3477379" y="2932350"/>
            <a:ext cx="1149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dirty="0">
                <a:solidFill>
                  <a:schemeClr val="dk2"/>
                </a:solidFill>
                <a:latin typeface="Arial"/>
                <a:ea typeface="Arial"/>
                <a:cs typeface="Arial"/>
                <a:sym typeface="Arial"/>
              </a:rPr>
              <a:t>B</a:t>
            </a:r>
            <a:endParaRPr sz="1800" b="0" i="0" u="none" strike="noStrike" cap="none" dirty="0">
              <a:solidFill>
                <a:schemeClr val="dk2"/>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8EA6FDB5-47C2-86AE-521A-34D1BB00E7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36</a:t>
            </a:fld>
            <a:endParaRPr lang="en-GB"/>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2f0d885b75e_3_9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Presenting the Idea</a:t>
            </a:r>
            <a:endParaRPr/>
          </a:p>
        </p:txBody>
      </p:sp>
      <p:pic>
        <p:nvPicPr>
          <p:cNvPr id="364" name="Google Shape;364;g2f0d885b75e_3_98"/>
          <p:cNvPicPr preferRelativeResize="0"/>
          <p:nvPr/>
        </p:nvPicPr>
        <p:blipFill rotWithShape="1">
          <a:blip r:embed="rId3">
            <a:alphaModFix/>
          </a:blip>
          <a:srcRect l="10944"/>
          <a:stretch/>
        </p:blipFill>
        <p:spPr>
          <a:xfrm>
            <a:off x="5044500" y="136675"/>
            <a:ext cx="3960899" cy="4628100"/>
          </a:xfrm>
          <a:prstGeom prst="rect">
            <a:avLst/>
          </a:prstGeom>
          <a:noFill/>
          <a:ln>
            <a:noFill/>
          </a:ln>
        </p:spPr>
      </p:pic>
      <p:sp>
        <p:nvSpPr>
          <p:cNvPr id="365" name="Google Shape;365;g2f0d885b75e_3_98"/>
          <p:cNvSpPr/>
          <p:nvPr/>
        </p:nvSpPr>
        <p:spPr>
          <a:xfrm>
            <a:off x="6918400" y="1381825"/>
            <a:ext cx="1914000" cy="28770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g2f0d885b75e_3_98"/>
          <p:cNvSpPr txBox="1">
            <a:spLocks noGrp="1"/>
          </p:cNvSpPr>
          <p:nvPr>
            <p:ph type="body" idx="1"/>
          </p:nvPr>
        </p:nvSpPr>
        <p:spPr>
          <a:xfrm>
            <a:off x="311700" y="1152475"/>
            <a:ext cx="4732800" cy="36123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Explain it as if you were speaking to someone using a whiteboard </a:t>
            </a:r>
            <a:endParaRPr/>
          </a:p>
          <a:p>
            <a:pPr marL="914400" lvl="1" indent="-317500" algn="l" rtl="0">
              <a:lnSpc>
                <a:spcPct val="115000"/>
              </a:lnSpc>
              <a:spcBef>
                <a:spcPts val="0"/>
              </a:spcBef>
              <a:spcAft>
                <a:spcPts val="0"/>
              </a:spcAft>
              <a:buClr>
                <a:schemeClr val="lt1"/>
              </a:buClr>
              <a:buSzPts val="1400"/>
              <a:buChar char="○"/>
            </a:pPr>
            <a:endParaRPr/>
          </a:p>
          <a:p>
            <a:pPr marL="457200" lvl="0" indent="-342900" algn="l" rtl="0">
              <a:lnSpc>
                <a:spcPct val="115000"/>
              </a:lnSpc>
              <a:spcBef>
                <a:spcPts val="0"/>
              </a:spcBef>
              <a:spcAft>
                <a:spcPts val="0"/>
              </a:spcAft>
              <a:buSzPts val="1800"/>
              <a:buChar char="●"/>
            </a:pPr>
            <a:r>
              <a:rPr lang="en-GB"/>
              <a:t>Convey the intuitions</a:t>
            </a:r>
            <a:endParaRPr/>
          </a:p>
          <a:p>
            <a:pPr marL="914400" lvl="1" indent="-330200" algn="l" rtl="0">
              <a:lnSpc>
                <a:spcPct val="115000"/>
              </a:lnSpc>
              <a:spcBef>
                <a:spcPts val="0"/>
              </a:spcBef>
              <a:spcAft>
                <a:spcPts val="0"/>
              </a:spcAft>
              <a:buSzPts val="1600"/>
              <a:buChar char="○"/>
            </a:pPr>
            <a:r>
              <a:rPr lang="en-GB" sz="1600"/>
              <a:t>It’s the primary goal, not the secondary! </a:t>
            </a:r>
            <a:endParaRPr sz="1600"/>
          </a:p>
          <a:p>
            <a:pPr marL="914400" lvl="1" indent="-342900" algn="l" rtl="0">
              <a:lnSpc>
                <a:spcPct val="115000"/>
              </a:lnSpc>
              <a:spcBef>
                <a:spcPts val="0"/>
              </a:spcBef>
              <a:spcAft>
                <a:spcPts val="0"/>
              </a:spcAft>
              <a:buSzPts val="1800"/>
              <a:buChar char="○"/>
            </a:pPr>
            <a:r>
              <a:rPr lang="en-GB" sz="1600"/>
              <a:t>Once the reader gets the intuitions, they can follow the details (not vice versa)</a:t>
            </a:r>
            <a:endParaRPr sz="1600"/>
          </a:p>
          <a:p>
            <a:pPr marL="1371600" lvl="2" indent="-317500" algn="l" rtl="0">
              <a:lnSpc>
                <a:spcPct val="115000"/>
              </a:lnSpc>
              <a:spcBef>
                <a:spcPts val="0"/>
              </a:spcBef>
              <a:spcAft>
                <a:spcPts val="0"/>
              </a:spcAft>
              <a:buClr>
                <a:schemeClr val="lt1"/>
              </a:buClr>
              <a:buSzPts val="1400"/>
              <a:buChar char="■"/>
            </a:pPr>
            <a:endParaRPr/>
          </a:p>
          <a:p>
            <a:pPr marL="457200" lvl="0" indent="-342900" algn="l" rtl="0">
              <a:lnSpc>
                <a:spcPct val="115000"/>
              </a:lnSpc>
              <a:spcBef>
                <a:spcPts val="0"/>
              </a:spcBef>
              <a:spcAft>
                <a:spcPts val="0"/>
              </a:spcAft>
              <a:buSzPts val="1800"/>
              <a:buChar char="●"/>
            </a:pPr>
            <a:r>
              <a:rPr lang="en-GB" sz="1800"/>
              <a:t>Conveying the intuition can be best done by examples!</a:t>
            </a:r>
            <a:endParaRPr sz="1800"/>
          </a:p>
          <a:p>
            <a:pPr marL="914400" lvl="1" indent="-330200" algn="l" rtl="0">
              <a:lnSpc>
                <a:spcPct val="115000"/>
              </a:lnSpc>
              <a:spcBef>
                <a:spcPts val="0"/>
              </a:spcBef>
              <a:spcAft>
                <a:spcPts val="0"/>
              </a:spcAft>
              <a:buSzPts val="1600"/>
              <a:buChar char="○"/>
            </a:pPr>
            <a:r>
              <a:rPr lang="en-GB" sz="1600"/>
              <a:t>Present the general case afterwards</a:t>
            </a:r>
            <a:endParaRPr/>
          </a:p>
        </p:txBody>
      </p:sp>
      <p:sp>
        <p:nvSpPr>
          <p:cNvPr id="2" name="Slide Number Placeholder 1">
            <a:extLst>
              <a:ext uri="{FF2B5EF4-FFF2-40B4-BE49-F238E27FC236}">
                <a16:creationId xmlns:a16="http://schemas.microsoft.com/office/drawing/2014/main" id="{2EEC5713-DB82-6D71-398B-6A3952785C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37</a:t>
            </a:fld>
            <a:endParaRPr lang="en-GB"/>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g2f1d9b43bb1_0_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55555"/>
              <a:buNone/>
            </a:pPr>
            <a:r>
              <a:rPr lang="en-GB"/>
              <a:t>Structure </a:t>
            </a:r>
            <a:r>
              <a:rPr lang="en-GB" sz="2000"/>
              <a:t>(Method Paper)</a:t>
            </a:r>
            <a:endParaRPr sz="2000"/>
          </a:p>
        </p:txBody>
      </p:sp>
      <p:sp>
        <p:nvSpPr>
          <p:cNvPr id="372" name="Google Shape;372;g2f1d9b43bb1_0_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Title</a:t>
            </a:r>
            <a:r>
              <a:rPr lang="en-GB"/>
              <a:t> </a:t>
            </a:r>
            <a:r>
              <a:rPr lang="en-GB" sz="1600"/>
              <a:t>(1000 readers)</a:t>
            </a:r>
            <a:endParaRPr sz="1600"/>
          </a:p>
          <a:p>
            <a:pPr marL="457200" lvl="0" indent="-342900" algn="l" rtl="0">
              <a:lnSpc>
                <a:spcPct val="115000"/>
              </a:lnSpc>
              <a:spcBef>
                <a:spcPts val="0"/>
              </a:spcBef>
              <a:spcAft>
                <a:spcPts val="0"/>
              </a:spcAft>
              <a:buSzPts val="1800"/>
              <a:buChar char="●"/>
            </a:pPr>
            <a:r>
              <a:rPr lang="en-GB">
                <a:highlight>
                  <a:schemeClr val="lt1"/>
                </a:highlight>
                <a:latin typeface="Comic Sans MS"/>
                <a:ea typeface="Comic Sans MS"/>
                <a:cs typeface="Comic Sans MS"/>
                <a:sym typeface="Comic Sans MS"/>
              </a:rPr>
              <a:t>Abstract</a:t>
            </a:r>
            <a:r>
              <a:rPr lang="en-GB">
                <a:highlight>
                  <a:schemeClr val="lt1"/>
                </a:highlight>
              </a:rPr>
              <a:t> </a:t>
            </a:r>
            <a:r>
              <a:rPr lang="en-GB" sz="1600">
                <a:highlight>
                  <a:schemeClr val="lt1"/>
                </a:highlight>
              </a:rPr>
              <a:t>(1 paragraph, 100 readers)</a:t>
            </a:r>
            <a:endParaRPr sz="1600">
              <a:highlight>
                <a:schemeClr val="lt1"/>
              </a:highlight>
            </a:endParaRPr>
          </a:p>
          <a:p>
            <a:pPr marL="457200" lvl="0" indent="-342900" algn="l" rtl="0">
              <a:lnSpc>
                <a:spcPct val="115000"/>
              </a:lnSpc>
              <a:spcBef>
                <a:spcPts val="0"/>
              </a:spcBef>
              <a:spcAft>
                <a:spcPts val="0"/>
              </a:spcAft>
              <a:buSzPts val="1800"/>
              <a:buChar char="●"/>
            </a:pPr>
            <a:r>
              <a:rPr lang="en-GB">
                <a:highlight>
                  <a:schemeClr val="lt1"/>
                </a:highlight>
                <a:latin typeface="Comic Sans MS"/>
                <a:ea typeface="Comic Sans MS"/>
                <a:cs typeface="Comic Sans MS"/>
                <a:sym typeface="Comic Sans MS"/>
              </a:rPr>
              <a:t>Introduction</a:t>
            </a:r>
            <a:r>
              <a:rPr lang="en-GB">
                <a:highlight>
                  <a:schemeClr val="lt1"/>
                </a:highlight>
              </a:rPr>
              <a:t> </a:t>
            </a:r>
            <a:r>
              <a:rPr lang="en-GB" sz="1600">
                <a:highlight>
                  <a:schemeClr val="lt1"/>
                </a:highlight>
              </a:rPr>
              <a:t>(1 page, 100 readers)</a:t>
            </a:r>
            <a:endParaRPr sz="1600">
              <a:highlight>
                <a:schemeClr val="lt1"/>
              </a:highlight>
            </a:endParaRPr>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My Approach &amp; Idea to the Problem</a:t>
            </a:r>
            <a:r>
              <a:rPr lang="en-GB"/>
              <a:t> </a:t>
            </a:r>
            <a:r>
              <a:rPr lang="en-GB" sz="1600"/>
              <a:t>(2-3 pages, 10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The Details &amp; Experiments</a:t>
            </a:r>
            <a:r>
              <a:rPr lang="en-GB"/>
              <a:t> </a:t>
            </a:r>
            <a:r>
              <a:rPr lang="en-GB" sz="1600"/>
              <a:t>(2-3 pages, 5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Related Work </a:t>
            </a:r>
            <a:r>
              <a:rPr lang="en-GB" sz="1600"/>
              <a:t>(1 page, 10 readers)</a:t>
            </a:r>
            <a:endParaRPr sz="1600"/>
          </a:p>
          <a:p>
            <a:pPr marL="457200" lvl="0" indent="-342900" algn="l" rtl="0">
              <a:lnSpc>
                <a:spcPct val="115000"/>
              </a:lnSpc>
              <a:spcBef>
                <a:spcPts val="0"/>
              </a:spcBef>
              <a:spcAft>
                <a:spcPts val="0"/>
              </a:spcAft>
              <a:buSzPts val="1800"/>
              <a:buChar char="●"/>
            </a:pPr>
            <a:r>
              <a:rPr lang="en-GB">
                <a:latin typeface="Comic Sans MS"/>
                <a:ea typeface="Comic Sans MS"/>
                <a:cs typeface="Comic Sans MS"/>
                <a:sym typeface="Comic Sans MS"/>
              </a:rPr>
              <a:t>Conclusions</a:t>
            </a:r>
            <a:r>
              <a:rPr lang="en-GB" sz="1600"/>
              <a:t> (0.3 pages, 100 readers)</a:t>
            </a:r>
            <a:endParaRPr sz="1600"/>
          </a:p>
          <a:p>
            <a:pPr marL="457200" lvl="0" indent="-330200" algn="l" rtl="0">
              <a:lnSpc>
                <a:spcPct val="115000"/>
              </a:lnSpc>
              <a:spcBef>
                <a:spcPts val="0"/>
              </a:spcBef>
              <a:spcAft>
                <a:spcPts val="0"/>
              </a:spcAft>
              <a:buSzPts val="1600"/>
              <a:buChar char="●"/>
            </a:pPr>
            <a:r>
              <a:rPr lang="en-GB">
                <a:highlight>
                  <a:srgbClr val="FFFF00"/>
                </a:highlight>
                <a:latin typeface="Comic Sans MS"/>
                <a:ea typeface="Comic Sans MS"/>
                <a:cs typeface="Comic Sans MS"/>
                <a:sym typeface="Comic Sans MS"/>
              </a:rPr>
              <a:t>Ethics/Limitations/Social Impact </a:t>
            </a:r>
            <a:r>
              <a:rPr lang="en-GB" sz="1600">
                <a:highlight>
                  <a:srgbClr val="FFFF00"/>
                </a:highlight>
              </a:rPr>
              <a:t>(0.5 pages, 100 readers)</a:t>
            </a:r>
            <a:endParaRPr sz="1600">
              <a:highlight>
                <a:srgbClr val="FFFF00"/>
              </a:highlight>
            </a:endParaRPr>
          </a:p>
        </p:txBody>
      </p:sp>
      <p:pic>
        <p:nvPicPr>
          <p:cNvPr id="374" name="Google Shape;374;g2f1d9b43bb1_0_19"/>
          <p:cNvPicPr preferRelativeResize="0"/>
          <p:nvPr/>
        </p:nvPicPr>
        <p:blipFill rotWithShape="1">
          <a:blip r:embed="rId3">
            <a:alphaModFix/>
          </a:blip>
          <a:srcRect/>
          <a:stretch/>
        </p:blipFill>
        <p:spPr>
          <a:xfrm>
            <a:off x="7547100" y="3835325"/>
            <a:ext cx="874524" cy="733550"/>
          </a:xfrm>
          <a:prstGeom prst="rect">
            <a:avLst/>
          </a:prstGeom>
          <a:noFill/>
          <a:ln>
            <a:noFill/>
          </a:ln>
        </p:spPr>
      </p:pic>
      <p:pic>
        <p:nvPicPr>
          <p:cNvPr id="375" name="Google Shape;375;g2f1d9b43bb1_0_19"/>
          <p:cNvPicPr preferRelativeResize="0"/>
          <p:nvPr/>
        </p:nvPicPr>
        <p:blipFill rotWithShape="1">
          <a:blip r:embed="rId3">
            <a:alphaModFix/>
          </a:blip>
          <a:srcRect/>
          <a:stretch/>
        </p:blipFill>
        <p:spPr>
          <a:xfrm>
            <a:off x="7710012" y="3404827"/>
            <a:ext cx="548700" cy="460248"/>
          </a:xfrm>
          <a:prstGeom prst="rect">
            <a:avLst/>
          </a:prstGeom>
          <a:noFill/>
          <a:ln>
            <a:noFill/>
          </a:ln>
        </p:spPr>
      </p:pic>
      <p:pic>
        <p:nvPicPr>
          <p:cNvPr id="376" name="Google Shape;376;g2f1d9b43bb1_0_19"/>
          <p:cNvPicPr preferRelativeResize="0"/>
          <p:nvPr/>
        </p:nvPicPr>
        <p:blipFill rotWithShape="1">
          <a:blip r:embed="rId3">
            <a:alphaModFix/>
          </a:blip>
          <a:srcRect/>
          <a:stretch/>
        </p:blipFill>
        <p:spPr>
          <a:xfrm>
            <a:off x="7749744" y="3011225"/>
            <a:ext cx="469243" cy="393600"/>
          </a:xfrm>
          <a:prstGeom prst="rect">
            <a:avLst/>
          </a:prstGeom>
          <a:noFill/>
          <a:ln>
            <a:noFill/>
          </a:ln>
        </p:spPr>
      </p:pic>
      <p:sp>
        <p:nvSpPr>
          <p:cNvPr id="2" name="Slide Number Placeholder 1">
            <a:extLst>
              <a:ext uri="{FF2B5EF4-FFF2-40B4-BE49-F238E27FC236}">
                <a16:creationId xmlns:a16="http://schemas.microsoft.com/office/drawing/2014/main" id="{AB5E2D11-AE7B-6715-47D6-F17022DF4D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38</a:t>
            </a:fld>
            <a:endParaRPr lang="en-GB"/>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2f0d885b75e_3_29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t>Ethics/Limitations/Social Impact</a:t>
            </a:r>
            <a:endParaRPr dirty="0"/>
          </a:p>
        </p:txBody>
      </p:sp>
      <p:sp>
        <p:nvSpPr>
          <p:cNvPr id="382" name="Google Shape;382;g2f0d885b75e_3_29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SzPts val="1800"/>
              <a:buChar char="●"/>
            </a:pPr>
            <a:r>
              <a:rPr lang="en-GB"/>
              <a:t>Adhere to the ethics guidelines of ACL as well as your workplace</a:t>
            </a:r>
            <a:endParaRPr/>
          </a:p>
          <a:p>
            <a:pPr marL="914400" lvl="1" indent="-330200" algn="l" rtl="0">
              <a:lnSpc>
                <a:spcPct val="115000"/>
              </a:lnSpc>
              <a:spcBef>
                <a:spcPts val="0"/>
              </a:spcBef>
              <a:spcAft>
                <a:spcPts val="0"/>
              </a:spcAft>
              <a:buSzPts val="1600"/>
              <a:buChar char="○"/>
            </a:pPr>
            <a:r>
              <a:rPr lang="en-GB" sz="1600"/>
              <a:t>Particularly important when involving human, e.g., data annotation, evaluation</a:t>
            </a:r>
            <a:endParaRPr sz="1600"/>
          </a:p>
          <a:p>
            <a:pPr marL="914400" lvl="1" indent="-330200" algn="l" rtl="0">
              <a:lnSpc>
                <a:spcPct val="115000"/>
              </a:lnSpc>
              <a:spcBef>
                <a:spcPts val="0"/>
              </a:spcBef>
              <a:spcAft>
                <a:spcPts val="0"/>
              </a:spcAft>
              <a:buSzPts val="1600"/>
              <a:buChar char="○"/>
            </a:pPr>
            <a:r>
              <a:rPr lang="en-GB" sz="1600"/>
              <a:t>For example, research that involves working with harmful content</a:t>
            </a:r>
            <a:endParaRPr sz="1600"/>
          </a:p>
          <a:p>
            <a:pPr marL="1371600" lvl="2" indent="-317500" algn="l" rtl="0">
              <a:lnSpc>
                <a:spcPct val="115000"/>
              </a:lnSpc>
              <a:spcBef>
                <a:spcPts val="0"/>
              </a:spcBef>
              <a:spcAft>
                <a:spcPts val="0"/>
              </a:spcAft>
              <a:buClr>
                <a:schemeClr val="lt1"/>
              </a:buClr>
              <a:buSzPts val="1400"/>
              <a:buChar char="■"/>
            </a:pPr>
            <a:endParaRPr/>
          </a:p>
          <a:p>
            <a:pPr marL="457200" lvl="0" indent="-342900" algn="l" rtl="0">
              <a:lnSpc>
                <a:spcPct val="115000"/>
              </a:lnSpc>
              <a:spcBef>
                <a:spcPts val="0"/>
              </a:spcBef>
              <a:spcAft>
                <a:spcPts val="0"/>
              </a:spcAft>
              <a:buSzPts val="1800"/>
              <a:buChar char="●"/>
            </a:pPr>
            <a:r>
              <a:rPr lang="en-GB"/>
              <a:t>Limitations</a:t>
            </a:r>
            <a:endParaRPr/>
          </a:p>
          <a:p>
            <a:pPr marL="914400" lvl="1" indent="-330200" algn="l" rtl="0">
              <a:lnSpc>
                <a:spcPct val="115000"/>
              </a:lnSpc>
              <a:spcBef>
                <a:spcPts val="0"/>
              </a:spcBef>
              <a:spcAft>
                <a:spcPts val="0"/>
              </a:spcAft>
              <a:buSzPts val="1600"/>
              <a:buChar char="○"/>
            </a:pPr>
            <a:r>
              <a:rPr lang="en-GB" sz="1600"/>
              <a:t>Genuinely mention the limitations of your work and what could have been done</a:t>
            </a:r>
            <a:endParaRPr sz="1600"/>
          </a:p>
          <a:p>
            <a:pPr marL="914400" lvl="1" indent="-330200" algn="l" rtl="0">
              <a:lnSpc>
                <a:spcPct val="115000"/>
              </a:lnSpc>
              <a:spcBef>
                <a:spcPts val="0"/>
              </a:spcBef>
              <a:spcAft>
                <a:spcPts val="0"/>
              </a:spcAft>
              <a:buSzPts val="1600"/>
              <a:buChar char="○"/>
            </a:pPr>
            <a:r>
              <a:rPr lang="en-GB" sz="1600"/>
              <a:t>Helpful for others to do follow up on your research</a:t>
            </a:r>
            <a:endParaRPr sz="1600"/>
          </a:p>
          <a:p>
            <a:pPr marL="914400" lvl="1" indent="-330200" algn="l" rtl="0">
              <a:lnSpc>
                <a:spcPct val="115000"/>
              </a:lnSpc>
              <a:spcBef>
                <a:spcPts val="0"/>
              </a:spcBef>
              <a:spcAft>
                <a:spcPts val="0"/>
              </a:spcAft>
              <a:buSzPts val="1600"/>
              <a:buChar char="○"/>
            </a:pPr>
            <a:r>
              <a:rPr lang="en-GB" sz="1600"/>
              <a:t>Helpful to you as your work gets noticed and cited more</a:t>
            </a:r>
            <a:endParaRPr sz="1600"/>
          </a:p>
          <a:p>
            <a:pPr marL="1371600" lvl="2" indent="-317500" algn="l" rtl="0">
              <a:lnSpc>
                <a:spcPct val="115000"/>
              </a:lnSpc>
              <a:spcBef>
                <a:spcPts val="0"/>
              </a:spcBef>
              <a:spcAft>
                <a:spcPts val="0"/>
              </a:spcAft>
              <a:buClr>
                <a:schemeClr val="lt1"/>
              </a:buClr>
              <a:buSzPts val="1400"/>
              <a:buChar char="■"/>
            </a:pPr>
            <a:endParaRPr/>
          </a:p>
          <a:p>
            <a:pPr marL="457200" lvl="0" indent="-342900" algn="l" rtl="0">
              <a:lnSpc>
                <a:spcPct val="115000"/>
              </a:lnSpc>
              <a:spcBef>
                <a:spcPts val="0"/>
              </a:spcBef>
              <a:spcAft>
                <a:spcPts val="0"/>
              </a:spcAft>
              <a:buSzPts val="1800"/>
              <a:buChar char="●"/>
            </a:pPr>
            <a:r>
              <a:rPr lang="en-GB"/>
              <a:t>Social Impact</a:t>
            </a:r>
            <a:endParaRPr/>
          </a:p>
          <a:p>
            <a:pPr marL="914400" lvl="1" indent="-330200" algn="l" rtl="0">
              <a:lnSpc>
                <a:spcPct val="115000"/>
              </a:lnSpc>
              <a:spcBef>
                <a:spcPts val="0"/>
              </a:spcBef>
              <a:spcAft>
                <a:spcPts val="0"/>
              </a:spcAft>
              <a:buSzPts val="1600"/>
              <a:buChar char="○"/>
            </a:pPr>
            <a:r>
              <a:rPr lang="en-GB" sz="1600"/>
              <a:t>The impact of NLP on users’ lives </a:t>
            </a:r>
            <a:endParaRPr sz="1600"/>
          </a:p>
          <a:p>
            <a:pPr marL="914400" lvl="1" indent="-330200" algn="l" rtl="0">
              <a:lnSpc>
                <a:spcPct val="115000"/>
              </a:lnSpc>
              <a:spcBef>
                <a:spcPts val="0"/>
              </a:spcBef>
              <a:spcAft>
                <a:spcPts val="0"/>
              </a:spcAft>
              <a:buSzPts val="1600"/>
              <a:buChar char="○"/>
            </a:pPr>
            <a:r>
              <a:rPr lang="en-GB" sz="1600"/>
              <a:t>Exclusion, Overgeneralisation, Exposure</a:t>
            </a:r>
            <a:endParaRPr sz="1600"/>
          </a:p>
        </p:txBody>
      </p:sp>
      <p:pic>
        <p:nvPicPr>
          <p:cNvPr id="384" name="Google Shape;384;g2f0d885b75e_3_293"/>
          <p:cNvPicPr preferRelativeResize="0"/>
          <p:nvPr/>
        </p:nvPicPr>
        <p:blipFill rotWithShape="1">
          <a:blip r:embed="rId3">
            <a:alphaModFix/>
          </a:blip>
          <a:srcRect/>
          <a:stretch/>
        </p:blipFill>
        <p:spPr>
          <a:xfrm>
            <a:off x="5315300" y="3758275"/>
            <a:ext cx="2690175" cy="904950"/>
          </a:xfrm>
          <a:prstGeom prst="rect">
            <a:avLst/>
          </a:prstGeom>
          <a:noFill/>
          <a:ln>
            <a:noFill/>
          </a:ln>
        </p:spPr>
      </p:pic>
      <p:sp>
        <p:nvSpPr>
          <p:cNvPr id="2" name="Slide Number Placeholder 1">
            <a:extLst>
              <a:ext uri="{FF2B5EF4-FFF2-40B4-BE49-F238E27FC236}">
                <a16:creationId xmlns:a16="http://schemas.microsoft.com/office/drawing/2014/main" id="{10D46E92-6FF5-80ED-7E4E-51386C81FB5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39</a:t>
            </a:fld>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3"/>
          <p:cNvSpPr txBox="1">
            <a:spLocks noGrp="1"/>
          </p:cNvSpPr>
          <p:nvPr>
            <p:ph type="title"/>
          </p:nvPr>
        </p:nvSpPr>
        <p:spPr>
          <a:xfrm>
            <a:off x="492980" y="445025"/>
            <a:ext cx="8339319"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Scientific communication comes in different forms</a:t>
            </a:r>
            <a:endParaRPr/>
          </a:p>
        </p:txBody>
      </p:sp>
      <p:pic>
        <p:nvPicPr>
          <p:cNvPr id="83" name="Google Shape;83;p3" descr="A cartoon of a person pointing at a piece of paper&#10;&#10;Description automatically generated"/>
          <p:cNvPicPr preferRelativeResize="0"/>
          <p:nvPr/>
        </p:nvPicPr>
        <p:blipFill rotWithShape="1">
          <a:blip r:embed="rId3">
            <a:alphaModFix/>
          </a:blip>
          <a:srcRect/>
          <a:stretch/>
        </p:blipFill>
        <p:spPr>
          <a:xfrm>
            <a:off x="5158724" y="1273374"/>
            <a:ext cx="2833900" cy="2948449"/>
          </a:xfrm>
          <a:prstGeom prst="rect">
            <a:avLst/>
          </a:prstGeom>
          <a:noFill/>
          <a:ln>
            <a:noFill/>
          </a:ln>
        </p:spPr>
      </p:pic>
      <p:sp>
        <p:nvSpPr>
          <p:cNvPr id="84" name="Google Shape;84;p3"/>
          <p:cNvSpPr txBox="1"/>
          <p:nvPr/>
        </p:nvSpPr>
        <p:spPr>
          <a:xfrm>
            <a:off x="601475" y="1385902"/>
            <a:ext cx="4648800" cy="1914300"/>
          </a:xfrm>
          <a:prstGeom prst="rect">
            <a:avLst/>
          </a:prstGeom>
          <a:noFill/>
          <a:ln>
            <a:noFill/>
          </a:ln>
        </p:spPr>
        <p:txBody>
          <a:bodyPr spcFirstLastPara="1" wrap="square" lIns="91425" tIns="91425" rIns="91425" bIns="91425" anchor="t" anchorCtr="0">
            <a:normAutofit/>
          </a:bodyPr>
          <a:lstStyle/>
          <a:p>
            <a:pPr marL="457200" marR="0" lvl="0" indent="-342900" algn="l" rtl="0">
              <a:lnSpc>
                <a:spcPct val="115000"/>
              </a:lnSpc>
              <a:spcBef>
                <a:spcPts val="0"/>
              </a:spcBef>
              <a:spcAft>
                <a:spcPts val="0"/>
              </a:spcAft>
              <a:buClr>
                <a:schemeClr val="dk2"/>
              </a:buClr>
              <a:buSzPts val="1800"/>
              <a:buFont typeface="Arial"/>
              <a:buChar char="●"/>
            </a:pPr>
            <a:r>
              <a:rPr lang="en-GB" sz="1800" b="0" i="0" u="none" strike="noStrike" cap="none">
                <a:solidFill>
                  <a:schemeClr val="dk2"/>
                </a:solidFill>
                <a:latin typeface="Arial"/>
                <a:ea typeface="Arial"/>
                <a:cs typeface="Arial"/>
                <a:sym typeface="Arial"/>
              </a:rPr>
              <a:t>Writing ACL papers</a:t>
            </a:r>
            <a:endParaRPr sz="1800" b="0" i="0" u="none" strike="noStrike" cap="none">
              <a:solidFill>
                <a:schemeClr val="dk2"/>
              </a:solidFill>
              <a:latin typeface="Arial"/>
              <a:ea typeface="Arial"/>
              <a:cs typeface="Arial"/>
              <a:sym typeface="Arial"/>
            </a:endParaRPr>
          </a:p>
          <a:p>
            <a:pPr marL="457200" marR="0" lvl="0" indent="-342900" algn="l" rtl="0">
              <a:lnSpc>
                <a:spcPct val="115000"/>
              </a:lnSpc>
              <a:spcBef>
                <a:spcPts val="0"/>
              </a:spcBef>
              <a:spcAft>
                <a:spcPts val="0"/>
              </a:spcAft>
              <a:buClr>
                <a:schemeClr val="dk2"/>
              </a:buClr>
              <a:buSzPts val="1800"/>
              <a:buFont typeface="Arial"/>
              <a:buChar char="●"/>
            </a:pPr>
            <a:r>
              <a:rPr lang="en-GB" sz="1800" b="0" i="0" u="none" strike="noStrike" cap="none">
                <a:solidFill>
                  <a:schemeClr val="dk2"/>
                </a:solidFill>
                <a:latin typeface="Arial"/>
                <a:ea typeface="Arial"/>
                <a:cs typeface="Arial"/>
                <a:sym typeface="Arial"/>
              </a:rPr>
              <a:t>Oral Presentation  </a:t>
            </a:r>
            <a:endParaRPr sz="1800" b="0" i="0" u="none" strike="noStrike" cap="none">
              <a:solidFill>
                <a:schemeClr val="dk2"/>
              </a:solidFill>
              <a:latin typeface="Arial"/>
              <a:ea typeface="Arial"/>
              <a:cs typeface="Arial"/>
              <a:sym typeface="Arial"/>
            </a:endParaRPr>
          </a:p>
          <a:p>
            <a:pPr marL="457200" marR="0" lvl="0" indent="-342900" algn="l" rtl="0">
              <a:lnSpc>
                <a:spcPct val="114999"/>
              </a:lnSpc>
              <a:spcBef>
                <a:spcPts val="0"/>
              </a:spcBef>
              <a:spcAft>
                <a:spcPts val="0"/>
              </a:spcAft>
              <a:buClr>
                <a:schemeClr val="dk2"/>
              </a:buClr>
              <a:buSzPts val="1800"/>
              <a:buFont typeface="Arial"/>
              <a:buChar char="●"/>
            </a:pPr>
            <a:r>
              <a:rPr lang="en-GB" sz="1800" b="0" i="0" u="none" strike="noStrike" cap="none">
                <a:solidFill>
                  <a:schemeClr val="dk2"/>
                </a:solidFill>
                <a:latin typeface="Arial"/>
                <a:ea typeface="Arial"/>
                <a:cs typeface="Arial"/>
                <a:sym typeface="Arial"/>
              </a:rPr>
              <a:t>Poster and Demo Presentation </a:t>
            </a:r>
            <a:endParaRPr sz="1400" b="0" i="0" u="none" strike="noStrike" cap="none">
              <a:solidFill>
                <a:srgbClr val="000000"/>
              </a:solidFill>
              <a:latin typeface="Arial"/>
              <a:ea typeface="Arial"/>
              <a:cs typeface="Arial"/>
              <a:sym typeface="Arial"/>
            </a:endParaRPr>
          </a:p>
          <a:p>
            <a:pPr marL="457200" marR="0" lvl="0" indent="-342900" algn="l" rtl="0">
              <a:lnSpc>
                <a:spcPct val="114999"/>
              </a:lnSpc>
              <a:spcBef>
                <a:spcPts val="0"/>
              </a:spcBef>
              <a:spcAft>
                <a:spcPts val="0"/>
              </a:spcAft>
              <a:buClr>
                <a:schemeClr val="dk2"/>
              </a:buClr>
              <a:buSzPts val="1800"/>
              <a:buFont typeface="Arial"/>
              <a:buChar char="●"/>
            </a:pPr>
            <a:r>
              <a:rPr lang="en-GB" sz="1800" b="0" i="0" u="none" strike="noStrike" cap="none">
                <a:solidFill>
                  <a:schemeClr val="dk2"/>
                </a:solidFill>
                <a:latin typeface="Arial"/>
                <a:ea typeface="Arial"/>
                <a:cs typeface="Arial"/>
                <a:sym typeface="Arial"/>
              </a:rPr>
              <a:t>Social media  </a:t>
            </a:r>
            <a:endParaRPr sz="1400" b="0" i="0" u="none" strike="noStrike" cap="none">
              <a:solidFill>
                <a:srgbClr val="000000"/>
              </a:solidFill>
              <a:latin typeface="Arial"/>
              <a:ea typeface="Arial"/>
              <a:cs typeface="Arial"/>
              <a:sym typeface="Arial"/>
            </a:endParaRPr>
          </a:p>
          <a:p>
            <a:pPr marL="457200" marR="0" lvl="0" indent="-342900" algn="l" rtl="0">
              <a:lnSpc>
                <a:spcPct val="114999"/>
              </a:lnSpc>
              <a:spcBef>
                <a:spcPts val="0"/>
              </a:spcBef>
              <a:spcAft>
                <a:spcPts val="0"/>
              </a:spcAft>
              <a:buClr>
                <a:schemeClr val="dk2"/>
              </a:buClr>
              <a:buSzPts val="1800"/>
              <a:buFont typeface="Arial"/>
              <a:buChar char="●"/>
            </a:pPr>
            <a:r>
              <a:rPr lang="en-GB" sz="1800" b="0" i="0" u="none" strike="noStrike" cap="none">
                <a:solidFill>
                  <a:schemeClr val="dk2"/>
                </a:solidFill>
                <a:latin typeface="Arial"/>
                <a:ea typeface="Arial"/>
                <a:cs typeface="Arial"/>
                <a:sym typeface="Arial"/>
              </a:rPr>
              <a:t>Interviews </a:t>
            </a:r>
            <a:endParaRPr sz="1800" b="0" i="0" u="none" strike="noStrike" cap="none">
              <a:solidFill>
                <a:schemeClr val="dk2"/>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2A4AF23F-6B53-0C0B-464C-5D80DD1C66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2f021208828_1_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Advice </a:t>
            </a:r>
            <a:endParaRPr/>
          </a:p>
        </p:txBody>
      </p:sp>
      <p:sp>
        <p:nvSpPr>
          <p:cNvPr id="391" name="Google Shape;391;g2f021208828_1_57"/>
          <p:cNvSpPr txBox="1">
            <a:spLocks noGrp="1"/>
          </p:cNvSpPr>
          <p:nvPr>
            <p:ph type="body" idx="1"/>
          </p:nvPr>
        </p:nvSpPr>
        <p:spPr>
          <a:xfrm>
            <a:off x="464100" y="13048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Clr>
                <a:schemeClr val="lt2"/>
              </a:buClr>
              <a:buSzPts val="1800"/>
              <a:buChar char="●"/>
            </a:pPr>
            <a:r>
              <a:rPr lang="en-GB">
                <a:solidFill>
                  <a:schemeClr val="lt2"/>
                </a:solidFill>
              </a:rPr>
              <a:t>Don’t wait: Write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Identify your key idea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Tell a story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Highlight your contributions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Related Work: Later</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Put your readers first </a:t>
            </a:r>
            <a:endParaRPr>
              <a:solidFill>
                <a:schemeClr val="lt2"/>
              </a:solidFill>
            </a:endParaRPr>
          </a:p>
          <a:p>
            <a:pPr marL="457200" lvl="0" indent="-342900" algn="l" rtl="0">
              <a:lnSpc>
                <a:spcPct val="115000"/>
              </a:lnSpc>
              <a:spcBef>
                <a:spcPts val="0"/>
              </a:spcBef>
              <a:spcAft>
                <a:spcPts val="0"/>
              </a:spcAft>
              <a:buSzPts val="1800"/>
              <a:buChar char="●"/>
            </a:pPr>
            <a:r>
              <a:rPr lang="en-GB"/>
              <a:t>Listen to your readers</a:t>
            </a:r>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Language and Style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Use of GenAI</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Paper Types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Other Advice! </a:t>
            </a:r>
            <a:endParaRPr>
              <a:solidFill>
                <a:schemeClr val="lt2"/>
              </a:solidFill>
            </a:endParaRPr>
          </a:p>
        </p:txBody>
      </p:sp>
      <p:sp>
        <p:nvSpPr>
          <p:cNvPr id="2" name="Slide Number Placeholder 1">
            <a:extLst>
              <a:ext uri="{FF2B5EF4-FFF2-40B4-BE49-F238E27FC236}">
                <a16:creationId xmlns:a16="http://schemas.microsoft.com/office/drawing/2014/main" id="{514CEE1C-F2F2-BABA-3D06-110F8D3BD4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40</a:t>
            </a:fld>
            <a:endParaRPr lang="en-GB"/>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2ef991270bb_0_1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Getting Help from Peers</a:t>
            </a:r>
            <a:endParaRPr/>
          </a:p>
        </p:txBody>
      </p:sp>
      <p:sp>
        <p:nvSpPr>
          <p:cNvPr id="397" name="Google Shape;397;g2ef991270bb_0_1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Get your paper read by as many colleagues/peers as possible</a:t>
            </a:r>
            <a:endParaRPr/>
          </a:p>
          <a:p>
            <a:pPr marL="914400" lvl="1" indent="-330200" algn="l" rtl="0">
              <a:lnSpc>
                <a:spcPct val="115000"/>
              </a:lnSpc>
              <a:spcBef>
                <a:spcPts val="0"/>
              </a:spcBef>
              <a:spcAft>
                <a:spcPts val="0"/>
              </a:spcAft>
              <a:buSzPts val="1600"/>
              <a:buChar char="○"/>
            </a:pPr>
            <a:r>
              <a:rPr lang="en-GB" sz="1600"/>
              <a:t>Both experts and non-experts!</a:t>
            </a:r>
            <a:endParaRPr sz="1600"/>
          </a:p>
          <a:p>
            <a:pPr marL="1371600" lvl="2" indent="-317500" algn="l" rtl="0">
              <a:lnSpc>
                <a:spcPct val="115000"/>
              </a:lnSpc>
              <a:spcBef>
                <a:spcPts val="0"/>
              </a:spcBef>
              <a:spcAft>
                <a:spcPts val="0"/>
              </a:spcAft>
              <a:buClr>
                <a:schemeClr val="lt1"/>
              </a:buClr>
              <a:buSzPts val="1400"/>
              <a:buChar char="■"/>
            </a:pPr>
            <a:r>
              <a:rPr lang="en-GB"/>
              <a:t> </a:t>
            </a:r>
            <a:endParaRPr/>
          </a:p>
          <a:p>
            <a:pPr marL="457200" lvl="0" indent="-342900" algn="l" rtl="0">
              <a:lnSpc>
                <a:spcPct val="115000"/>
              </a:lnSpc>
              <a:spcBef>
                <a:spcPts val="0"/>
              </a:spcBef>
              <a:spcAft>
                <a:spcPts val="0"/>
              </a:spcAft>
              <a:buSzPts val="1800"/>
              <a:buChar char="●"/>
            </a:pPr>
            <a:r>
              <a:rPr lang="en-GB"/>
              <a:t>Each reader most probably can read your paper only once</a:t>
            </a:r>
            <a:endParaRPr/>
          </a:p>
          <a:p>
            <a:pPr marL="914400" lvl="1" indent="-330200" algn="l" rtl="0">
              <a:lnSpc>
                <a:spcPct val="115000"/>
              </a:lnSpc>
              <a:spcBef>
                <a:spcPts val="0"/>
              </a:spcBef>
              <a:spcAft>
                <a:spcPts val="0"/>
              </a:spcAft>
              <a:buSzPts val="1600"/>
              <a:buChar char="○"/>
            </a:pPr>
            <a:r>
              <a:rPr lang="en-GB" sz="1600"/>
              <a:t>So use them wisely! </a:t>
            </a:r>
            <a:endParaRPr sz="1600"/>
          </a:p>
          <a:p>
            <a:pPr marL="1371600" lvl="2" indent="-317500" algn="l" rtl="0">
              <a:lnSpc>
                <a:spcPct val="115000"/>
              </a:lnSpc>
              <a:spcBef>
                <a:spcPts val="0"/>
              </a:spcBef>
              <a:spcAft>
                <a:spcPts val="0"/>
              </a:spcAft>
              <a:buClr>
                <a:schemeClr val="lt1"/>
              </a:buClr>
              <a:buSzPts val="1400"/>
              <a:buChar char="■"/>
            </a:pPr>
            <a:endParaRPr/>
          </a:p>
          <a:p>
            <a:pPr marL="457200" lvl="0" indent="-342900" algn="l" rtl="0">
              <a:lnSpc>
                <a:spcPct val="115000"/>
              </a:lnSpc>
              <a:spcBef>
                <a:spcPts val="0"/>
              </a:spcBef>
              <a:spcAft>
                <a:spcPts val="0"/>
              </a:spcAft>
              <a:buSzPts val="1800"/>
              <a:buChar char="●"/>
            </a:pPr>
            <a:r>
              <a:rPr lang="en-GB"/>
              <a:t>Explain carefully the kind of feedback you want </a:t>
            </a:r>
            <a:endParaRPr/>
          </a:p>
          <a:p>
            <a:pPr marL="914400" lvl="1" indent="-330200" algn="l" rtl="0">
              <a:lnSpc>
                <a:spcPct val="115000"/>
              </a:lnSpc>
              <a:spcBef>
                <a:spcPts val="0"/>
              </a:spcBef>
              <a:spcAft>
                <a:spcPts val="0"/>
              </a:spcAft>
              <a:buSzPts val="1600"/>
              <a:buChar char="○"/>
            </a:pPr>
            <a:r>
              <a:rPr lang="en-GB" sz="1600"/>
              <a:t>For example, logic-level vs English, etc</a:t>
            </a:r>
            <a:endParaRPr sz="1600"/>
          </a:p>
        </p:txBody>
      </p:sp>
      <p:sp>
        <p:nvSpPr>
          <p:cNvPr id="2" name="Slide Number Placeholder 1">
            <a:extLst>
              <a:ext uri="{FF2B5EF4-FFF2-40B4-BE49-F238E27FC236}">
                <a16:creationId xmlns:a16="http://schemas.microsoft.com/office/drawing/2014/main" id="{E2B53C1E-CD6C-4176-EFFE-F74DD99B59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41</a:t>
            </a:fld>
            <a:endParaRPr lang="en-GB"/>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2ef991270bb_0_123"/>
          <p:cNvSpPr txBox="1">
            <a:spLocks noGrp="1"/>
          </p:cNvSpPr>
          <p:nvPr>
            <p:ph type="title"/>
          </p:nvPr>
        </p:nvSpPr>
        <p:spPr>
          <a:xfrm>
            <a:off x="311700" y="392267"/>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t>Listening to Your Reviewers</a:t>
            </a:r>
            <a:endParaRPr dirty="0"/>
          </a:p>
        </p:txBody>
      </p:sp>
      <p:sp>
        <p:nvSpPr>
          <p:cNvPr id="404" name="Google Shape;404;g2ef991270bb_0_123"/>
          <p:cNvSpPr txBox="1">
            <a:spLocks noGrp="1"/>
          </p:cNvSpPr>
          <p:nvPr>
            <p:ph type="body" idx="1"/>
          </p:nvPr>
        </p:nvSpPr>
        <p:spPr>
          <a:xfrm>
            <a:off x="311700" y="1072217"/>
            <a:ext cx="8520600" cy="3591000"/>
          </a:xfrm>
          <a:prstGeom prst="rect">
            <a:avLst/>
          </a:prstGeom>
          <a:noFill/>
          <a:ln>
            <a:noFill/>
          </a:ln>
        </p:spPr>
        <p:txBody>
          <a:bodyPr spcFirstLastPara="1" wrap="square" lIns="91425" tIns="91425" rIns="91425" bIns="91425" anchor="t" anchorCtr="0">
            <a:normAutofit fontScale="92500" lnSpcReduction="20000"/>
          </a:bodyPr>
          <a:lstStyle/>
          <a:p>
            <a:pPr marL="457200" lvl="0" indent="-342900" algn="l" rtl="0">
              <a:lnSpc>
                <a:spcPct val="115000"/>
              </a:lnSpc>
              <a:spcBef>
                <a:spcPts val="0"/>
              </a:spcBef>
              <a:spcAft>
                <a:spcPts val="0"/>
              </a:spcAft>
              <a:buSzPts val="1800"/>
              <a:buChar char="●"/>
            </a:pPr>
            <a:r>
              <a:rPr lang="en-GB" dirty="0"/>
              <a:t>Treat reviews very valuable! </a:t>
            </a:r>
            <a:endParaRPr dirty="0"/>
          </a:p>
          <a:p>
            <a:pPr marL="914400" lvl="1" indent="-330200" algn="l" rtl="0">
              <a:lnSpc>
                <a:spcPct val="115000"/>
              </a:lnSpc>
              <a:spcBef>
                <a:spcPts val="0"/>
              </a:spcBef>
              <a:spcAft>
                <a:spcPts val="0"/>
              </a:spcAft>
              <a:buSzPts val="1600"/>
              <a:buChar char="○"/>
            </a:pPr>
            <a:r>
              <a:rPr lang="en-GB" sz="1600" dirty="0"/>
              <a:t>Be (truly) grateful for criticism &amp; praise </a:t>
            </a:r>
            <a:endParaRPr sz="1600" dirty="0"/>
          </a:p>
          <a:p>
            <a:pPr marL="914400" lvl="1" indent="-330200" algn="l" rtl="0">
              <a:lnSpc>
                <a:spcPct val="115000"/>
              </a:lnSpc>
              <a:spcBef>
                <a:spcPts val="0"/>
              </a:spcBef>
              <a:spcAft>
                <a:spcPts val="0"/>
              </a:spcAft>
              <a:buSzPts val="1600"/>
              <a:buChar char="○"/>
            </a:pPr>
            <a:r>
              <a:rPr lang="en-GB" sz="1600" dirty="0"/>
              <a:t>This is very hard but very important! </a:t>
            </a:r>
            <a:endParaRPr sz="1600" dirty="0"/>
          </a:p>
          <a:p>
            <a:pPr marL="914400" lvl="1" indent="-330200" algn="l" rtl="0">
              <a:lnSpc>
                <a:spcPct val="115000"/>
              </a:lnSpc>
              <a:spcBef>
                <a:spcPts val="0"/>
              </a:spcBef>
              <a:spcAft>
                <a:spcPts val="0"/>
              </a:spcAft>
              <a:buSzPts val="1600"/>
              <a:buChar char="○"/>
            </a:pPr>
            <a:r>
              <a:rPr lang="en-GB" sz="1600" dirty="0"/>
              <a:t>Occasionally there may be non-useful reviews as well, don’t get discouraged! You may escalate to the ACs! </a:t>
            </a:r>
            <a:endParaRPr sz="1600" dirty="0"/>
          </a:p>
          <a:p>
            <a:pPr marL="1371600" lvl="2" indent="-317500" algn="l" rtl="0">
              <a:lnSpc>
                <a:spcPct val="115000"/>
              </a:lnSpc>
              <a:spcBef>
                <a:spcPts val="0"/>
              </a:spcBef>
              <a:spcAft>
                <a:spcPts val="0"/>
              </a:spcAft>
              <a:buClr>
                <a:schemeClr val="lt1"/>
              </a:buClr>
              <a:buSzPts val="1400"/>
              <a:buChar char="■"/>
            </a:pPr>
            <a:endParaRPr dirty="0"/>
          </a:p>
          <a:p>
            <a:pPr marL="457200" lvl="0" indent="-342900" algn="l" rtl="0">
              <a:lnSpc>
                <a:spcPct val="115000"/>
              </a:lnSpc>
              <a:spcBef>
                <a:spcPts val="0"/>
              </a:spcBef>
              <a:spcAft>
                <a:spcPts val="0"/>
              </a:spcAft>
              <a:buSzPts val="1800"/>
              <a:buChar char="●"/>
            </a:pPr>
            <a:r>
              <a:rPr lang="en-GB" dirty="0"/>
              <a:t>Take criticism as a positive suggestion for something you could do better</a:t>
            </a:r>
            <a:endParaRPr dirty="0"/>
          </a:p>
          <a:p>
            <a:pPr marL="914400" lvl="1" indent="-330200" algn="l" rtl="0">
              <a:lnSpc>
                <a:spcPct val="115000"/>
              </a:lnSpc>
              <a:spcBef>
                <a:spcPts val="0"/>
              </a:spcBef>
              <a:spcAft>
                <a:spcPts val="0"/>
              </a:spcAft>
              <a:buSzPts val="1600"/>
              <a:buChar char="○"/>
            </a:pPr>
            <a:r>
              <a:rPr lang="en-GB" sz="1600" dirty="0"/>
              <a:t>Perceive as constructive feedback! </a:t>
            </a:r>
            <a:endParaRPr sz="1600" dirty="0"/>
          </a:p>
          <a:p>
            <a:pPr marL="914400" lvl="1" indent="-330200" algn="l" rtl="0">
              <a:lnSpc>
                <a:spcPct val="115000"/>
              </a:lnSpc>
              <a:spcBef>
                <a:spcPts val="0"/>
              </a:spcBef>
              <a:spcAft>
                <a:spcPts val="0"/>
              </a:spcAft>
              <a:buSzPts val="1600"/>
              <a:buChar char="○"/>
            </a:pPr>
            <a:r>
              <a:rPr lang="en-GB" sz="1600" dirty="0"/>
              <a:t>Better explanation, better experimental setup and evaluation, better analysis</a:t>
            </a:r>
            <a:endParaRPr sz="1600" dirty="0"/>
          </a:p>
          <a:p>
            <a:pPr marL="1371600" lvl="2" indent="-330200" algn="l" rtl="0">
              <a:lnSpc>
                <a:spcPct val="115000"/>
              </a:lnSpc>
              <a:spcBef>
                <a:spcPts val="0"/>
              </a:spcBef>
              <a:spcAft>
                <a:spcPts val="0"/>
              </a:spcAft>
              <a:buClr>
                <a:schemeClr val="lt1"/>
              </a:buClr>
              <a:buSzPts val="1600"/>
              <a:buChar char="■"/>
            </a:pPr>
            <a:endParaRPr sz="1600" dirty="0"/>
          </a:p>
          <a:p>
            <a:pPr marL="457200" lvl="0" indent="-342900" algn="l" rtl="0">
              <a:lnSpc>
                <a:spcPct val="115000"/>
              </a:lnSpc>
              <a:spcBef>
                <a:spcPts val="0"/>
              </a:spcBef>
              <a:spcAft>
                <a:spcPts val="0"/>
              </a:spcAft>
              <a:buSzPts val="1800"/>
              <a:buChar char="●"/>
            </a:pPr>
            <a:r>
              <a:rPr lang="en-GB" dirty="0"/>
              <a:t>Rebuttal</a:t>
            </a:r>
            <a:endParaRPr dirty="0"/>
          </a:p>
          <a:p>
            <a:pPr marL="914400" lvl="1" indent="-330200" algn="l" rtl="0">
              <a:lnSpc>
                <a:spcPct val="115000"/>
              </a:lnSpc>
              <a:spcBef>
                <a:spcPts val="0"/>
              </a:spcBef>
              <a:spcAft>
                <a:spcPts val="0"/>
              </a:spcAft>
              <a:buSzPts val="1600"/>
              <a:buChar char="○"/>
            </a:pPr>
            <a:r>
              <a:rPr lang="en-GB" sz="1600" dirty="0"/>
              <a:t>Thank the reviews warmly; they give up their time for you! </a:t>
            </a:r>
            <a:endParaRPr sz="1600" dirty="0"/>
          </a:p>
          <a:p>
            <a:pPr marL="914400" lvl="1" indent="-330200" algn="l" rtl="0">
              <a:lnSpc>
                <a:spcPct val="115000"/>
              </a:lnSpc>
              <a:spcBef>
                <a:spcPts val="0"/>
              </a:spcBef>
              <a:spcAft>
                <a:spcPts val="0"/>
              </a:spcAft>
              <a:buSzPts val="1600"/>
              <a:buChar char="○"/>
            </a:pPr>
            <a:r>
              <a:rPr lang="en-GB" sz="1600" dirty="0"/>
              <a:t>Objectively address as many comments as possible</a:t>
            </a:r>
            <a:endParaRPr sz="1600" dirty="0"/>
          </a:p>
          <a:p>
            <a:pPr marL="914400" lvl="1" indent="-330200" algn="l" rtl="0">
              <a:lnSpc>
                <a:spcPct val="115000"/>
              </a:lnSpc>
              <a:spcBef>
                <a:spcPts val="0"/>
              </a:spcBef>
              <a:spcAft>
                <a:spcPts val="0"/>
              </a:spcAft>
              <a:buSzPts val="1600"/>
              <a:buChar char="○"/>
            </a:pPr>
            <a:r>
              <a:rPr lang="en-GB" sz="1600" dirty="0"/>
              <a:t>Don’t take it personal, the goal is to improve the work</a:t>
            </a:r>
            <a:endParaRPr sz="1600" dirty="0"/>
          </a:p>
        </p:txBody>
      </p:sp>
      <p:sp>
        <p:nvSpPr>
          <p:cNvPr id="2" name="Slide Number Placeholder 1">
            <a:extLst>
              <a:ext uri="{FF2B5EF4-FFF2-40B4-BE49-F238E27FC236}">
                <a16:creationId xmlns:a16="http://schemas.microsoft.com/office/drawing/2014/main" id="{22144BEF-C230-8190-A3C8-689A814EC8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42</a:t>
            </a:fld>
            <a:endParaRPr lang="en-GB"/>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2f021208828_1_6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Advice </a:t>
            </a:r>
            <a:endParaRPr/>
          </a:p>
        </p:txBody>
      </p:sp>
      <p:sp>
        <p:nvSpPr>
          <p:cNvPr id="412" name="Google Shape;412;g2f021208828_1_63"/>
          <p:cNvSpPr txBox="1">
            <a:spLocks noGrp="1"/>
          </p:cNvSpPr>
          <p:nvPr>
            <p:ph type="body" idx="1"/>
          </p:nvPr>
        </p:nvSpPr>
        <p:spPr>
          <a:xfrm>
            <a:off x="464100" y="13048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Clr>
                <a:schemeClr val="lt2"/>
              </a:buClr>
              <a:buSzPts val="1800"/>
              <a:buChar char="●"/>
            </a:pPr>
            <a:r>
              <a:rPr lang="en-GB">
                <a:solidFill>
                  <a:schemeClr val="lt2"/>
                </a:solidFill>
              </a:rPr>
              <a:t>Don’t wait: Write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Identify your key idea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Tell a story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Highlight your contributions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Related Work: Later</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Put your readers first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Listen to your readers</a:t>
            </a:r>
            <a:endParaRPr>
              <a:solidFill>
                <a:schemeClr val="lt2"/>
              </a:solidFill>
            </a:endParaRPr>
          </a:p>
          <a:p>
            <a:pPr marL="457200" lvl="0" indent="-342900" algn="l" rtl="0">
              <a:lnSpc>
                <a:spcPct val="115000"/>
              </a:lnSpc>
              <a:spcBef>
                <a:spcPts val="0"/>
              </a:spcBef>
              <a:spcAft>
                <a:spcPts val="0"/>
              </a:spcAft>
              <a:buSzPts val="1800"/>
              <a:buChar char="●"/>
            </a:pPr>
            <a:r>
              <a:rPr lang="en-GB"/>
              <a:t>Language and Style</a:t>
            </a:r>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Use of GenAI</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Paper Types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Other Advice! </a:t>
            </a:r>
            <a:endParaRPr>
              <a:solidFill>
                <a:schemeClr val="lt2"/>
              </a:solidFill>
            </a:endParaRPr>
          </a:p>
        </p:txBody>
      </p:sp>
      <p:sp>
        <p:nvSpPr>
          <p:cNvPr id="2" name="Slide Number Placeholder 1">
            <a:extLst>
              <a:ext uri="{FF2B5EF4-FFF2-40B4-BE49-F238E27FC236}">
                <a16:creationId xmlns:a16="http://schemas.microsoft.com/office/drawing/2014/main" id="{DD60530C-73D3-247A-C383-97AF1CFFFA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43</a:t>
            </a:fld>
            <a:endParaRPr lang="en-GB"/>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2ef991270bb_0_17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Basic Points</a:t>
            </a:r>
            <a:endParaRPr/>
          </a:p>
        </p:txBody>
      </p:sp>
      <p:sp>
        <p:nvSpPr>
          <p:cNvPr id="418" name="Google Shape;418;g2ef991270bb_0_177"/>
          <p:cNvSpPr txBox="1">
            <a:spLocks noGrp="1"/>
          </p:cNvSpPr>
          <p:nvPr>
            <p:ph type="body" idx="1"/>
          </p:nvPr>
        </p:nvSpPr>
        <p:spPr>
          <a:xfrm>
            <a:off x="311700" y="1152475"/>
            <a:ext cx="8520600" cy="36966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Submit by the deadline! </a:t>
            </a:r>
            <a:endParaRPr/>
          </a:p>
          <a:p>
            <a:pPr marL="1371600" lvl="2" indent="-317500" algn="l" rtl="0">
              <a:lnSpc>
                <a:spcPct val="115000"/>
              </a:lnSpc>
              <a:spcBef>
                <a:spcPts val="0"/>
              </a:spcBef>
              <a:spcAft>
                <a:spcPts val="0"/>
              </a:spcAft>
              <a:buClr>
                <a:schemeClr val="lt1"/>
              </a:buClr>
              <a:buSzPts val="1400"/>
              <a:buChar char="■"/>
            </a:pPr>
            <a:endParaRPr/>
          </a:p>
          <a:p>
            <a:pPr marL="457200" lvl="0" indent="-342900" algn="l" rtl="0">
              <a:lnSpc>
                <a:spcPct val="115000"/>
              </a:lnSpc>
              <a:spcBef>
                <a:spcPts val="0"/>
              </a:spcBef>
              <a:spcAft>
                <a:spcPts val="0"/>
              </a:spcAft>
              <a:buSzPts val="1800"/>
              <a:buChar char="●"/>
            </a:pPr>
            <a:r>
              <a:rPr lang="en-GB"/>
              <a:t>Adhere to the guidelines </a:t>
            </a:r>
            <a:endParaRPr/>
          </a:p>
          <a:p>
            <a:pPr marL="914400" lvl="1" indent="-330200" algn="l" rtl="0">
              <a:lnSpc>
                <a:spcPct val="115000"/>
              </a:lnSpc>
              <a:spcBef>
                <a:spcPts val="0"/>
              </a:spcBef>
              <a:spcAft>
                <a:spcPts val="0"/>
              </a:spcAft>
              <a:buSzPts val="1600"/>
              <a:buChar char="○"/>
            </a:pPr>
            <a:r>
              <a:rPr lang="en-GB" sz="1600"/>
              <a:t>Keep to the length restrictions</a:t>
            </a:r>
            <a:endParaRPr sz="1600"/>
          </a:p>
          <a:p>
            <a:pPr marL="914400" lvl="1" indent="-317500" algn="l" rtl="0">
              <a:lnSpc>
                <a:spcPct val="115000"/>
              </a:lnSpc>
              <a:spcBef>
                <a:spcPts val="0"/>
              </a:spcBef>
              <a:spcAft>
                <a:spcPts val="0"/>
              </a:spcAft>
              <a:buSzPts val="1400"/>
              <a:buChar char="○"/>
            </a:pPr>
            <a:r>
              <a:rPr lang="en-GB" sz="1600"/>
              <a:t>Don’t change the margin, font size, line space, etc</a:t>
            </a:r>
            <a:r>
              <a:rPr lang="en-GB"/>
              <a:t> </a:t>
            </a:r>
            <a:endParaRPr/>
          </a:p>
          <a:p>
            <a:pPr marL="1371600" lvl="2" indent="-317500" algn="l" rtl="0">
              <a:lnSpc>
                <a:spcPct val="115000"/>
              </a:lnSpc>
              <a:spcBef>
                <a:spcPts val="0"/>
              </a:spcBef>
              <a:spcAft>
                <a:spcPts val="0"/>
              </a:spcAft>
              <a:buClr>
                <a:schemeClr val="lt1"/>
              </a:buClr>
              <a:buSzPts val="1400"/>
              <a:buChar char="■"/>
            </a:pPr>
            <a:endParaRPr/>
          </a:p>
          <a:p>
            <a:pPr marL="457200" lvl="0" indent="-330200" algn="l" rtl="0">
              <a:lnSpc>
                <a:spcPct val="115000"/>
              </a:lnSpc>
              <a:spcBef>
                <a:spcPts val="0"/>
              </a:spcBef>
              <a:spcAft>
                <a:spcPts val="0"/>
              </a:spcAft>
              <a:buSzPts val="1600"/>
              <a:buChar char="●"/>
            </a:pPr>
            <a:r>
              <a:rPr lang="en-GB"/>
              <a:t>Make use of the appendix </a:t>
            </a:r>
            <a:endParaRPr/>
          </a:p>
          <a:p>
            <a:pPr marL="914400" lvl="1" indent="-330200" algn="l" rtl="0">
              <a:lnSpc>
                <a:spcPct val="115000"/>
              </a:lnSpc>
              <a:spcBef>
                <a:spcPts val="0"/>
              </a:spcBef>
              <a:spcAft>
                <a:spcPts val="0"/>
              </a:spcAft>
              <a:buSzPts val="1600"/>
              <a:buChar char="○"/>
            </a:pPr>
            <a:r>
              <a:rPr lang="en-GB" sz="1600"/>
              <a:t>To provide more supporting evidence, results, examples, etc   </a:t>
            </a:r>
            <a:endParaRPr sz="1600"/>
          </a:p>
          <a:p>
            <a:pPr marL="1371600" lvl="2" indent="-330200" algn="l" rtl="0">
              <a:lnSpc>
                <a:spcPct val="115000"/>
              </a:lnSpc>
              <a:spcBef>
                <a:spcPts val="0"/>
              </a:spcBef>
              <a:spcAft>
                <a:spcPts val="0"/>
              </a:spcAft>
              <a:buClr>
                <a:schemeClr val="lt1"/>
              </a:buClr>
              <a:buSzPts val="1600"/>
              <a:buChar char="■"/>
            </a:pPr>
            <a:endParaRPr sz="1600"/>
          </a:p>
          <a:p>
            <a:pPr marL="457200" lvl="0" indent="-342900" algn="l" rtl="0">
              <a:lnSpc>
                <a:spcPct val="115000"/>
              </a:lnSpc>
              <a:spcBef>
                <a:spcPts val="0"/>
              </a:spcBef>
              <a:spcAft>
                <a:spcPts val="0"/>
              </a:spcAft>
              <a:buSzPts val="1800"/>
              <a:buChar char="●"/>
            </a:pPr>
            <a:r>
              <a:rPr lang="en-GB"/>
              <a:t>Always use a spell checker! </a:t>
            </a:r>
            <a:endParaRPr/>
          </a:p>
          <a:p>
            <a:pPr marL="0" lvl="0" indent="0" algn="l" rtl="0">
              <a:lnSpc>
                <a:spcPct val="115000"/>
              </a:lnSpc>
              <a:spcBef>
                <a:spcPts val="1200"/>
              </a:spcBef>
              <a:spcAft>
                <a:spcPts val="1200"/>
              </a:spcAft>
              <a:buSzPts val="1800"/>
              <a:buNone/>
            </a:pPr>
            <a:endParaRPr/>
          </a:p>
        </p:txBody>
      </p:sp>
      <p:sp>
        <p:nvSpPr>
          <p:cNvPr id="2" name="Slide Number Placeholder 1">
            <a:extLst>
              <a:ext uri="{FF2B5EF4-FFF2-40B4-BE49-F238E27FC236}">
                <a16:creationId xmlns:a16="http://schemas.microsoft.com/office/drawing/2014/main" id="{0314C60C-9A9E-09CA-5101-6CA49F333D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44</a:t>
            </a:fld>
            <a:endParaRPr lang="en-GB"/>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2ef991270bb_0_18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Use the Active Voice! </a:t>
            </a:r>
            <a:endParaRPr/>
          </a:p>
        </p:txBody>
      </p:sp>
      <p:sp>
        <p:nvSpPr>
          <p:cNvPr id="425" name="Google Shape;425;g2ef991270bb_0_189"/>
          <p:cNvSpPr txBox="1">
            <a:spLocks noGrp="1"/>
          </p:cNvSpPr>
          <p:nvPr>
            <p:ph type="body" idx="1"/>
          </p:nvPr>
        </p:nvSpPr>
        <p:spPr>
          <a:xfrm>
            <a:off x="311700" y="1152475"/>
            <a:ext cx="8520600" cy="1176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GB"/>
              <a:t>The passive voice is respectable but it deadens your paper! </a:t>
            </a:r>
            <a:endParaRPr/>
          </a:p>
          <a:p>
            <a:pPr marL="0" lvl="0" indent="0" algn="l" rtl="0">
              <a:lnSpc>
                <a:spcPct val="115000"/>
              </a:lnSpc>
              <a:spcBef>
                <a:spcPts val="1200"/>
              </a:spcBef>
              <a:spcAft>
                <a:spcPts val="1200"/>
              </a:spcAft>
              <a:buSzPts val="1800"/>
              <a:buNone/>
            </a:pPr>
            <a:endParaRPr/>
          </a:p>
        </p:txBody>
      </p:sp>
      <p:graphicFrame>
        <p:nvGraphicFramePr>
          <p:cNvPr id="427" name="Google Shape;427;g2ef991270bb_0_189"/>
          <p:cNvGraphicFramePr/>
          <p:nvPr/>
        </p:nvGraphicFramePr>
        <p:xfrm>
          <a:off x="740850" y="2136313"/>
          <a:ext cx="3000000" cy="3000000"/>
        </p:xfrm>
        <a:graphic>
          <a:graphicData uri="http://schemas.openxmlformats.org/drawingml/2006/table">
            <a:tbl>
              <a:tblPr>
                <a:noFill/>
                <a:tableStyleId>{464DB4E6-5039-48B7-8569-C33F98B7CA79}</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416925">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a:solidFill>
                            <a:schemeClr val="dk1"/>
                          </a:solidFill>
                        </a:rPr>
                        <a:t>Don’t</a:t>
                      </a:r>
                      <a:endParaRPr sz="1400" b="1"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a:solidFill>
                            <a:schemeClr val="dk1"/>
                          </a:solidFill>
                        </a:rPr>
                        <a:t>Do</a:t>
                      </a:r>
                      <a:endParaRPr sz="1400" b="1" u="none" strike="noStrike" cap="none">
                        <a:solidFill>
                          <a:schemeClr val="dk1"/>
                        </a:solidFill>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It can be seen that..</a:t>
                      </a:r>
                      <a:endParaRPr sz="1400" u="none" strike="noStrike" cap="none">
                        <a:latin typeface="Comic Sans MS"/>
                        <a:ea typeface="Comic Sans MS"/>
                        <a:cs typeface="Comic Sans MS"/>
                        <a:sym typeface="Comic Sans M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We can see that..</a:t>
                      </a:r>
                      <a:endParaRPr sz="1400" u="none" strike="noStrike" cap="none">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35 tests were run</a:t>
                      </a:r>
                      <a:endParaRPr sz="1400" u="none" strike="noStrike" cap="none">
                        <a:latin typeface="Comic Sans MS"/>
                        <a:ea typeface="Comic Sans MS"/>
                        <a:cs typeface="Comic Sans MS"/>
                        <a:sym typeface="Comic Sans M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We ran 35 tests</a:t>
                      </a:r>
                      <a:endParaRPr sz="1400" u="none" strike="noStrike" cap="none">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These properties were thought desirable</a:t>
                      </a:r>
                      <a:endParaRPr sz="1400" u="none" strike="noStrike" cap="none">
                        <a:latin typeface="Comic Sans MS"/>
                        <a:ea typeface="Comic Sans MS"/>
                        <a:cs typeface="Comic Sans MS"/>
                        <a:sym typeface="Comic Sans M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We wanted to retain these properties</a:t>
                      </a:r>
                      <a:endParaRPr sz="1400" u="none" strike="noStrike" cap="none">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It might be thought that this would be a type of error</a:t>
                      </a:r>
                      <a:endParaRPr sz="1400" u="none" strike="noStrike" cap="none">
                        <a:latin typeface="Comic Sans MS"/>
                        <a:ea typeface="Comic Sans MS"/>
                        <a:cs typeface="Comic Sans MS"/>
                        <a:sym typeface="Comic Sans M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You might think this is a type of error</a:t>
                      </a:r>
                      <a:endParaRPr sz="1400" u="none" strike="noStrike" cap="none">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4"/>
                  </a:ext>
                </a:extLst>
              </a:tr>
            </a:tbl>
          </a:graphicData>
        </a:graphic>
      </p:graphicFrame>
      <p:pic>
        <p:nvPicPr>
          <p:cNvPr id="428" name="Google Shape;428;g2ef991270bb_0_189"/>
          <p:cNvPicPr preferRelativeResize="0"/>
          <p:nvPr/>
        </p:nvPicPr>
        <p:blipFill rotWithShape="1">
          <a:blip r:embed="rId3">
            <a:alphaModFix/>
          </a:blip>
          <a:srcRect/>
          <a:stretch/>
        </p:blipFill>
        <p:spPr>
          <a:xfrm>
            <a:off x="4980900" y="2160462"/>
            <a:ext cx="355850" cy="357975"/>
          </a:xfrm>
          <a:prstGeom prst="rect">
            <a:avLst/>
          </a:prstGeom>
          <a:noFill/>
          <a:ln>
            <a:noFill/>
          </a:ln>
        </p:spPr>
      </p:pic>
      <p:pic>
        <p:nvPicPr>
          <p:cNvPr id="429" name="Google Shape;429;g2ef991270bb_0_189"/>
          <p:cNvPicPr preferRelativeResize="0"/>
          <p:nvPr/>
        </p:nvPicPr>
        <p:blipFill rotWithShape="1">
          <a:blip r:embed="rId4">
            <a:alphaModFix/>
          </a:blip>
          <a:srcRect/>
          <a:stretch/>
        </p:blipFill>
        <p:spPr>
          <a:xfrm>
            <a:off x="1910225" y="2206947"/>
            <a:ext cx="265000" cy="265000"/>
          </a:xfrm>
          <a:prstGeom prst="rect">
            <a:avLst/>
          </a:prstGeom>
          <a:noFill/>
          <a:ln>
            <a:noFill/>
          </a:ln>
        </p:spPr>
      </p:pic>
      <p:sp>
        <p:nvSpPr>
          <p:cNvPr id="2" name="Slide Number Placeholder 1">
            <a:extLst>
              <a:ext uri="{FF2B5EF4-FFF2-40B4-BE49-F238E27FC236}">
                <a16:creationId xmlns:a16="http://schemas.microsoft.com/office/drawing/2014/main" id="{2F114C67-FC06-9E35-78D0-805CCA4037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45</a:t>
            </a:fld>
            <a:endParaRPr lang="en-GB"/>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2ef991270bb_0_19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Use Simple Direct Language</a:t>
            </a:r>
            <a:endParaRPr/>
          </a:p>
        </p:txBody>
      </p:sp>
      <p:graphicFrame>
        <p:nvGraphicFramePr>
          <p:cNvPr id="436" name="Google Shape;436;g2ef991270bb_0_197"/>
          <p:cNvGraphicFramePr/>
          <p:nvPr/>
        </p:nvGraphicFramePr>
        <p:xfrm>
          <a:off x="791250" y="1481113"/>
          <a:ext cx="3000000" cy="3000000"/>
        </p:xfrm>
        <a:graphic>
          <a:graphicData uri="http://schemas.openxmlformats.org/drawingml/2006/table">
            <a:tbl>
              <a:tblPr>
                <a:noFill/>
                <a:tableStyleId>{464DB4E6-5039-48B7-8569-C33F98B7CA79}</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416925">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a:solidFill>
                            <a:schemeClr val="dk1"/>
                          </a:solidFill>
                        </a:rPr>
                        <a:t>Don’t</a:t>
                      </a:r>
                      <a:endParaRPr sz="1400" b="1" u="none" strike="noStrike" cap="none">
                        <a:solidFill>
                          <a:schemeClr val="dk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b="1" u="none" strike="noStrike" cap="none">
                          <a:solidFill>
                            <a:schemeClr val="dk1"/>
                          </a:solidFill>
                        </a:rPr>
                        <a:t>Do</a:t>
                      </a:r>
                      <a:endParaRPr sz="1400" b="1" u="none" strike="noStrike" cap="none">
                        <a:solidFill>
                          <a:schemeClr val="dk1"/>
                        </a:solidFill>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The object under study was displaced horizontally</a:t>
                      </a:r>
                      <a:endParaRPr sz="1400" u="none" strike="noStrike" cap="none">
                        <a:latin typeface="Comic Sans MS"/>
                        <a:ea typeface="Comic Sans MS"/>
                        <a:cs typeface="Comic Sans MS"/>
                        <a:sym typeface="Comic Sans M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The ball moved sideways</a:t>
                      </a:r>
                      <a:endParaRPr sz="1400" u="none" strike="noStrike" cap="none">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Endeavour to ascertain</a:t>
                      </a:r>
                      <a:endParaRPr sz="1400" u="none" strike="noStrike" cap="none">
                        <a:latin typeface="Comic Sans MS"/>
                        <a:ea typeface="Comic Sans MS"/>
                        <a:cs typeface="Comic Sans MS"/>
                        <a:sym typeface="Comic Sans M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Find out</a:t>
                      </a:r>
                      <a:endParaRPr sz="1400" u="none" strike="noStrike" cap="none">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On annual basis</a:t>
                      </a:r>
                      <a:endParaRPr sz="1400" u="none" strike="noStrike" cap="none">
                        <a:latin typeface="Comic Sans MS"/>
                        <a:ea typeface="Comic Sans MS"/>
                        <a:cs typeface="Comic Sans MS"/>
                        <a:sym typeface="Comic Sans M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Yearly</a:t>
                      </a:r>
                      <a:endParaRPr sz="1400" u="none" strike="noStrike" cap="none">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It could be considered that the speed of storage reclamation left something to be desired</a:t>
                      </a:r>
                      <a:endParaRPr sz="1400" u="none" strike="noStrike" cap="none">
                        <a:latin typeface="Comic Sans MS"/>
                        <a:ea typeface="Comic Sans MS"/>
                        <a:cs typeface="Comic Sans MS"/>
                        <a:sym typeface="Comic Sans MS"/>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GB" sz="1400" u="none" strike="noStrike" cap="none">
                          <a:latin typeface="Comic Sans MS"/>
                          <a:ea typeface="Comic Sans MS"/>
                          <a:cs typeface="Comic Sans MS"/>
                          <a:sym typeface="Comic Sans MS"/>
                        </a:rPr>
                        <a:t>The garbage collector was slow</a:t>
                      </a:r>
                      <a:endParaRPr sz="1400" u="none" strike="noStrike" cap="none">
                        <a:latin typeface="Comic Sans MS"/>
                        <a:ea typeface="Comic Sans MS"/>
                        <a:cs typeface="Comic Sans MS"/>
                        <a:sym typeface="Comic Sans MS"/>
                      </a:endParaRPr>
                    </a:p>
                  </a:txBody>
                  <a:tcPr marL="91425" marR="91425" marT="91425" marB="91425"/>
                </a:tc>
                <a:extLst>
                  <a:ext uri="{0D108BD9-81ED-4DB2-BD59-A6C34878D82A}">
                    <a16:rowId xmlns:a16="http://schemas.microsoft.com/office/drawing/2014/main" val="10004"/>
                  </a:ext>
                </a:extLst>
              </a:tr>
            </a:tbl>
          </a:graphicData>
        </a:graphic>
      </p:graphicFrame>
      <p:pic>
        <p:nvPicPr>
          <p:cNvPr id="437" name="Google Shape;437;g2ef991270bb_0_197"/>
          <p:cNvPicPr preferRelativeResize="0"/>
          <p:nvPr/>
        </p:nvPicPr>
        <p:blipFill rotWithShape="1">
          <a:blip r:embed="rId3">
            <a:alphaModFix/>
          </a:blip>
          <a:srcRect/>
          <a:stretch/>
        </p:blipFill>
        <p:spPr>
          <a:xfrm>
            <a:off x="1523725" y="1574097"/>
            <a:ext cx="265000" cy="265000"/>
          </a:xfrm>
          <a:prstGeom prst="rect">
            <a:avLst/>
          </a:prstGeom>
          <a:noFill/>
          <a:ln>
            <a:noFill/>
          </a:ln>
        </p:spPr>
      </p:pic>
      <p:pic>
        <p:nvPicPr>
          <p:cNvPr id="438" name="Google Shape;438;g2ef991270bb_0_197"/>
          <p:cNvPicPr preferRelativeResize="0"/>
          <p:nvPr/>
        </p:nvPicPr>
        <p:blipFill rotWithShape="1">
          <a:blip r:embed="rId4">
            <a:alphaModFix/>
          </a:blip>
          <a:srcRect/>
          <a:stretch/>
        </p:blipFill>
        <p:spPr>
          <a:xfrm>
            <a:off x="4809950" y="1481137"/>
            <a:ext cx="355850" cy="357975"/>
          </a:xfrm>
          <a:prstGeom prst="rect">
            <a:avLst/>
          </a:prstGeom>
          <a:noFill/>
          <a:ln>
            <a:noFill/>
          </a:ln>
        </p:spPr>
      </p:pic>
      <p:sp>
        <p:nvSpPr>
          <p:cNvPr id="2" name="Slide Number Placeholder 1">
            <a:extLst>
              <a:ext uri="{FF2B5EF4-FFF2-40B4-BE49-F238E27FC236}">
                <a16:creationId xmlns:a16="http://schemas.microsoft.com/office/drawing/2014/main" id="{FEB515F2-8D2E-9897-D0B1-6786D42F5F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46</a:t>
            </a:fld>
            <a:endParaRPr lang="en-GB"/>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g2ef991270bb_0_18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111111"/>
              <a:buFont typeface="Arial"/>
              <a:buNone/>
            </a:pPr>
            <a:r>
              <a:rPr lang="en-GB"/>
              <a:t>Visual Structure</a:t>
            </a:r>
            <a:endParaRPr/>
          </a:p>
        </p:txBody>
      </p:sp>
      <p:sp>
        <p:nvSpPr>
          <p:cNvPr id="444" name="Google Shape;444;g2ef991270bb_0_18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95000"/>
              </a:lnSpc>
              <a:spcBef>
                <a:spcPts val="1200"/>
              </a:spcBef>
              <a:spcAft>
                <a:spcPts val="0"/>
              </a:spcAft>
              <a:buClr>
                <a:schemeClr val="dk2"/>
              </a:buClr>
              <a:buSzPts val="1800"/>
              <a:buChar char="●"/>
            </a:pPr>
            <a:r>
              <a:rPr lang="en-GB" sz="1829"/>
              <a:t>Give a nice visual structure to your paper</a:t>
            </a:r>
            <a:endParaRPr sz="1829"/>
          </a:p>
          <a:p>
            <a:pPr marL="914400" lvl="1" indent="-344805" algn="l" rtl="0">
              <a:lnSpc>
                <a:spcPct val="95000"/>
              </a:lnSpc>
              <a:spcBef>
                <a:spcPts val="0"/>
              </a:spcBef>
              <a:spcAft>
                <a:spcPts val="0"/>
              </a:spcAft>
              <a:buClr>
                <a:schemeClr val="dk2"/>
              </a:buClr>
              <a:buSzPts val="1830"/>
              <a:buChar char="○"/>
            </a:pPr>
            <a:r>
              <a:rPr lang="en-GB" sz="1829"/>
              <a:t>Sections and subsections, bullets, italics, etc</a:t>
            </a:r>
            <a:endParaRPr sz="1829"/>
          </a:p>
          <a:p>
            <a:pPr marL="914400" lvl="1" indent="-344805" algn="l" rtl="0">
              <a:lnSpc>
                <a:spcPct val="95000"/>
              </a:lnSpc>
              <a:spcBef>
                <a:spcPts val="0"/>
              </a:spcBef>
              <a:spcAft>
                <a:spcPts val="0"/>
              </a:spcAft>
              <a:buClr>
                <a:schemeClr val="dk1"/>
              </a:buClr>
              <a:buSzPts val="1830"/>
              <a:buChar char="○"/>
            </a:pPr>
            <a:r>
              <a:rPr lang="en-GB" sz="1829"/>
              <a:t>The place of the tables and figures </a:t>
            </a:r>
            <a:endParaRPr sz="1829"/>
          </a:p>
          <a:p>
            <a:pPr marL="1371600" lvl="2" indent="-344805" algn="l" rtl="0">
              <a:lnSpc>
                <a:spcPct val="95000"/>
              </a:lnSpc>
              <a:spcBef>
                <a:spcPts val="0"/>
              </a:spcBef>
              <a:spcAft>
                <a:spcPts val="0"/>
              </a:spcAft>
              <a:buClr>
                <a:schemeClr val="lt1"/>
              </a:buClr>
              <a:buSzPts val="1830"/>
              <a:buAutoNum type="romanLcPeriod"/>
            </a:pPr>
            <a:endParaRPr sz="1829"/>
          </a:p>
          <a:p>
            <a:pPr marL="457200" lvl="0" indent="-344805" algn="l" rtl="0">
              <a:lnSpc>
                <a:spcPct val="95000"/>
              </a:lnSpc>
              <a:spcBef>
                <a:spcPts val="0"/>
              </a:spcBef>
              <a:spcAft>
                <a:spcPts val="0"/>
              </a:spcAft>
              <a:buClr>
                <a:schemeClr val="dk2"/>
              </a:buClr>
              <a:buSzPts val="1830"/>
              <a:buChar char="●"/>
            </a:pPr>
            <a:r>
              <a:rPr lang="en-GB" sz="1829">
                <a:highlight>
                  <a:schemeClr val="lt1"/>
                </a:highlight>
              </a:rPr>
              <a:t>Simplified tables and charts </a:t>
            </a:r>
            <a:endParaRPr sz="1829">
              <a:highlight>
                <a:schemeClr val="lt1"/>
              </a:highlight>
            </a:endParaRPr>
          </a:p>
          <a:p>
            <a:pPr marL="1371600" lvl="2" indent="-344805" algn="l" rtl="0">
              <a:lnSpc>
                <a:spcPct val="95000"/>
              </a:lnSpc>
              <a:spcBef>
                <a:spcPts val="0"/>
              </a:spcBef>
              <a:spcAft>
                <a:spcPts val="0"/>
              </a:spcAft>
              <a:buClr>
                <a:schemeClr val="lt1"/>
              </a:buClr>
              <a:buSzPts val="1830"/>
              <a:buAutoNum type="romanLcPeriod"/>
            </a:pPr>
            <a:endParaRPr sz="1829"/>
          </a:p>
          <a:p>
            <a:pPr marL="457200" lvl="0" indent="-344805" algn="l" rtl="0">
              <a:lnSpc>
                <a:spcPct val="95000"/>
              </a:lnSpc>
              <a:spcBef>
                <a:spcPts val="0"/>
              </a:spcBef>
              <a:spcAft>
                <a:spcPts val="0"/>
              </a:spcAft>
              <a:buClr>
                <a:schemeClr val="dk2"/>
              </a:buClr>
              <a:buSzPts val="1830"/>
              <a:buChar char="●"/>
            </a:pPr>
            <a:r>
              <a:rPr lang="en-GB" sz="1829"/>
              <a:t>Find out how to draw nice figures and use them!</a:t>
            </a:r>
            <a:endParaRPr sz="1829"/>
          </a:p>
        </p:txBody>
      </p:sp>
      <p:sp>
        <p:nvSpPr>
          <p:cNvPr id="2" name="Slide Number Placeholder 1">
            <a:extLst>
              <a:ext uri="{FF2B5EF4-FFF2-40B4-BE49-F238E27FC236}">
                <a16:creationId xmlns:a16="http://schemas.microsoft.com/office/drawing/2014/main" id="{6F59ADE8-D443-7493-763D-8EFD008B83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47</a:t>
            </a:fld>
            <a:endParaRPr lang="en-GB"/>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g2f021208828_1_1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Constant Revisions</a:t>
            </a:r>
            <a:endParaRPr/>
          </a:p>
        </p:txBody>
      </p:sp>
      <p:sp>
        <p:nvSpPr>
          <p:cNvPr id="451" name="Google Shape;451;g2f021208828_1_146"/>
          <p:cNvSpPr txBox="1">
            <a:spLocks noGrp="1"/>
          </p:cNvSpPr>
          <p:nvPr>
            <p:ph type="body" idx="1"/>
          </p:nvPr>
        </p:nvSpPr>
        <p:spPr>
          <a:xfrm>
            <a:off x="311700" y="1152475"/>
            <a:ext cx="8520600" cy="3696600"/>
          </a:xfrm>
          <a:prstGeom prst="rect">
            <a:avLst/>
          </a:prstGeom>
          <a:noFill/>
          <a:ln>
            <a:noFill/>
          </a:ln>
        </p:spPr>
        <p:txBody>
          <a:bodyPr spcFirstLastPara="1" wrap="square" lIns="91425" tIns="91425" rIns="91425" bIns="91425" anchor="t" anchorCtr="0">
            <a:normAutofit/>
          </a:bodyPr>
          <a:lstStyle/>
          <a:p>
            <a:pPr marL="457200" lvl="0" indent="-342900" algn="l" rtl="0">
              <a:lnSpc>
                <a:spcPct val="95000"/>
              </a:lnSpc>
              <a:spcBef>
                <a:spcPts val="1200"/>
              </a:spcBef>
              <a:spcAft>
                <a:spcPts val="0"/>
              </a:spcAft>
              <a:buSzPts val="1800"/>
              <a:buChar char="●"/>
            </a:pPr>
            <a:r>
              <a:rPr lang="en-GB" sz="1829"/>
              <a:t>Constantly rereading &amp; thinking from the perspective of a reader</a:t>
            </a:r>
            <a:endParaRPr sz="1829"/>
          </a:p>
          <a:p>
            <a:pPr marL="914400" lvl="1" indent="-332105" algn="l" rtl="0">
              <a:lnSpc>
                <a:spcPct val="95000"/>
              </a:lnSpc>
              <a:spcBef>
                <a:spcPts val="0"/>
              </a:spcBef>
              <a:spcAft>
                <a:spcPts val="0"/>
              </a:spcAft>
              <a:buSzPts val="1630"/>
              <a:buChar char="○"/>
            </a:pPr>
            <a:r>
              <a:rPr lang="en-GB" sz="1629"/>
              <a:t>Are these t</a:t>
            </a:r>
            <a:r>
              <a:rPr lang="en-GB" sz="1629" u="sng"/>
              <a:t>erms &amp; acronyms</a:t>
            </a:r>
            <a:r>
              <a:rPr lang="en-GB" sz="1629"/>
              <a:t> defined properly</a:t>
            </a:r>
            <a:endParaRPr sz="1629"/>
          </a:p>
          <a:p>
            <a:pPr marL="914400" lvl="1" indent="-332105" algn="l" rtl="0">
              <a:lnSpc>
                <a:spcPct val="95000"/>
              </a:lnSpc>
              <a:spcBef>
                <a:spcPts val="0"/>
              </a:spcBef>
              <a:spcAft>
                <a:spcPts val="0"/>
              </a:spcAft>
              <a:buSzPts val="1630"/>
              <a:buChar char="○"/>
            </a:pPr>
            <a:r>
              <a:rPr lang="en-GB" sz="1629"/>
              <a:t>Are the uses of a</a:t>
            </a:r>
            <a:r>
              <a:rPr lang="en-GB" sz="1629" u="sng"/>
              <a:t>naphora &amp; pronouns</a:t>
            </a:r>
            <a:r>
              <a:rPr lang="en-GB" sz="1629"/>
              <a:t> clear</a:t>
            </a:r>
            <a:endParaRPr sz="1629"/>
          </a:p>
          <a:p>
            <a:pPr marL="914400" lvl="1" indent="-332105" algn="l" rtl="0">
              <a:lnSpc>
                <a:spcPct val="95000"/>
              </a:lnSpc>
              <a:spcBef>
                <a:spcPts val="0"/>
              </a:spcBef>
              <a:spcAft>
                <a:spcPts val="0"/>
              </a:spcAft>
              <a:buSzPts val="1630"/>
              <a:buChar char="○"/>
            </a:pPr>
            <a:r>
              <a:rPr lang="en-GB" sz="1629"/>
              <a:t>Is there a consistent </a:t>
            </a:r>
            <a:r>
              <a:rPr lang="en-GB" sz="1629" u="sng"/>
              <a:t>tense and style</a:t>
            </a:r>
            <a:endParaRPr sz="1629" u="sng"/>
          </a:p>
          <a:p>
            <a:pPr marL="914400" lvl="1" indent="-319405" algn="l" rtl="0">
              <a:lnSpc>
                <a:spcPct val="95000"/>
              </a:lnSpc>
              <a:spcBef>
                <a:spcPts val="0"/>
              </a:spcBef>
              <a:spcAft>
                <a:spcPts val="0"/>
              </a:spcAft>
              <a:buSzPts val="1430"/>
              <a:buFont typeface="Calibri"/>
              <a:buChar char="○"/>
            </a:pPr>
            <a:r>
              <a:rPr lang="en-GB" sz="1629"/>
              <a:t>Are the figures and tables clearly explained</a:t>
            </a:r>
            <a:endParaRPr sz="1629"/>
          </a:p>
          <a:p>
            <a:pPr marL="1371600" lvl="2" indent="-332105" algn="l" rtl="0">
              <a:lnSpc>
                <a:spcPct val="95000"/>
              </a:lnSpc>
              <a:spcBef>
                <a:spcPts val="0"/>
              </a:spcBef>
              <a:spcAft>
                <a:spcPts val="0"/>
              </a:spcAft>
              <a:buClr>
                <a:schemeClr val="lt1"/>
              </a:buClr>
              <a:buSzPts val="1630"/>
              <a:buChar char="■"/>
            </a:pPr>
            <a:endParaRPr sz="1629"/>
          </a:p>
          <a:p>
            <a:pPr marL="457200" lvl="0" indent="-344805" algn="l" rtl="0">
              <a:lnSpc>
                <a:spcPct val="95000"/>
              </a:lnSpc>
              <a:spcBef>
                <a:spcPts val="0"/>
              </a:spcBef>
              <a:spcAft>
                <a:spcPts val="0"/>
              </a:spcAft>
              <a:buSzPts val="1830"/>
              <a:buChar char="●"/>
            </a:pPr>
            <a:r>
              <a:rPr lang="en-GB" sz="1829">
                <a:highlight>
                  <a:schemeClr val="lt1"/>
                </a:highlight>
              </a:rPr>
              <a:t>Make sure the </a:t>
            </a:r>
            <a:r>
              <a:rPr lang="en-GB" sz="1829" u="sng">
                <a:highlight>
                  <a:schemeClr val="lt1"/>
                </a:highlight>
              </a:rPr>
              <a:t>data/code</a:t>
            </a:r>
            <a:r>
              <a:rPr lang="en-GB" sz="1829">
                <a:highlight>
                  <a:schemeClr val="lt1"/>
                </a:highlight>
              </a:rPr>
              <a:t> is noticeable by the reviewers/readers</a:t>
            </a:r>
            <a:endParaRPr sz="1829">
              <a:highlight>
                <a:schemeClr val="lt1"/>
              </a:highlight>
            </a:endParaRPr>
          </a:p>
          <a:p>
            <a:pPr marL="914400" lvl="1" indent="-332105" algn="l" rtl="0">
              <a:lnSpc>
                <a:spcPct val="95000"/>
              </a:lnSpc>
              <a:spcBef>
                <a:spcPts val="0"/>
              </a:spcBef>
              <a:spcAft>
                <a:spcPts val="0"/>
              </a:spcAft>
              <a:buSzPts val="1630"/>
              <a:buChar char="○"/>
            </a:pPr>
            <a:r>
              <a:rPr lang="en-GB" sz="1629">
                <a:highlight>
                  <a:schemeClr val="lt1"/>
                </a:highlight>
              </a:rPr>
              <a:t>Making code/data available is highly recommended</a:t>
            </a:r>
            <a:endParaRPr sz="1629">
              <a:highlight>
                <a:schemeClr val="lt1"/>
              </a:highlight>
            </a:endParaRPr>
          </a:p>
          <a:p>
            <a:pPr marL="914400" lvl="1" indent="-332105" algn="l" rtl="0">
              <a:lnSpc>
                <a:spcPct val="95000"/>
              </a:lnSpc>
              <a:spcBef>
                <a:spcPts val="0"/>
              </a:spcBef>
              <a:spcAft>
                <a:spcPts val="0"/>
              </a:spcAft>
              <a:buSzPts val="1630"/>
              <a:buChar char="○"/>
            </a:pPr>
            <a:r>
              <a:rPr lang="en-GB" sz="1629">
                <a:highlight>
                  <a:schemeClr val="lt1"/>
                </a:highlight>
              </a:rPr>
              <a:t>You may upload them to the submission website but they may not get noticed!</a:t>
            </a:r>
            <a:endParaRPr sz="1629">
              <a:highlight>
                <a:schemeClr val="lt1"/>
              </a:highlight>
            </a:endParaRPr>
          </a:p>
          <a:p>
            <a:pPr marL="914400" lvl="1" indent="-332105" algn="l" rtl="0">
              <a:lnSpc>
                <a:spcPct val="95000"/>
              </a:lnSpc>
              <a:spcBef>
                <a:spcPts val="0"/>
              </a:spcBef>
              <a:spcAft>
                <a:spcPts val="0"/>
              </a:spcAft>
              <a:buSzPts val="1630"/>
              <a:buChar char="○"/>
            </a:pPr>
            <a:r>
              <a:rPr lang="en-GB" sz="1629">
                <a:highlight>
                  <a:schemeClr val="lt1"/>
                </a:highlight>
              </a:rPr>
              <a:t>Make sure you point out code/data explicitly in the paper, e.g., Abstract/Intro</a:t>
            </a:r>
            <a:endParaRPr sz="1629">
              <a:highlight>
                <a:schemeClr val="lt1"/>
              </a:highlight>
            </a:endParaRPr>
          </a:p>
          <a:p>
            <a:pPr marL="1371600" lvl="2" indent="-332105" algn="l" rtl="0">
              <a:lnSpc>
                <a:spcPct val="95000"/>
              </a:lnSpc>
              <a:spcBef>
                <a:spcPts val="0"/>
              </a:spcBef>
              <a:spcAft>
                <a:spcPts val="0"/>
              </a:spcAft>
              <a:buClr>
                <a:schemeClr val="lt1"/>
              </a:buClr>
              <a:buSzPts val="1630"/>
              <a:buChar char="■"/>
            </a:pPr>
            <a:endParaRPr sz="1629">
              <a:highlight>
                <a:schemeClr val="lt1"/>
              </a:highlight>
            </a:endParaRPr>
          </a:p>
          <a:p>
            <a:pPr marL="457200" lvl="0" indent="-344805" algn="l" rtl="0">
              <a:lnSpc>
                <a:spcPct val="95000"/>
              </a:lnSpc>
              <a:spcBef>
                <a:spcPts val="0"/>
              </a:spcBef>
              <a:spcAft>
                <a:spcPts val="0"/>
              </a:spcAft>
              <a:buSzPts val="1830"/>
              <a:buChar char="●"/>
            </a:pPr>
            <a:r>
              <a:rPr lang="en-GB" sz="1829">
                <a:highlight>
                  <a:schemeClr val="lt1"/>
                </a:highlight>
              </a:rPr>
              <a:t>Have a </a:t>
            </a:r>
            <a:r>
              <a:rPr lang="en-GB" sz="1829" u="sng">
                <a:highlight>
                  <a:schemeClr val="lt1"/>
                </a:highlight>
              </a:rPr>
              <a:t>checklist</a:t>
            </a:r>
            <a:r>
              <a:rPr lang="en-GB" sz="1829">
                <a:highlight>
                  <a:schemeClr val="lt1"/>
                </a:highlight>
              </a:rPr>
              <a:t> before the submission and double check them</a:t>
            </a:r>
            <a:endParaRPr sz="1829">
              <a:highlight>
                <a:schemeClr val="lt1"/>
              </a:highlight>
            </a:endParaRPr>
          </a:p>
        </p:txBody>
      </p:sp>
      <p:sp>
        <p:nvSpPr>
          <p:cNvPr id="2" name="Slide Number Placeholder 1">
            <a:extLst>
              <a:ext uri="{FF2B5EF4-FFF2-40B4-BE49-F238E27FC236}">
                <a16:creationId xmlns:a16="http://schemas.microsoft.com/office/drawing/2014/main" id="{7196B664-430D-9C39-E6EF-67608A66A1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48</a:t>
            </a:fld>
            <a:endParaRPr lang="en-GB"/>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2f021208828_1_6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Advice </a:t>
            </a:r>
            <a:endParaRPr/>
          </a:p>
        </p:txBody>
      </p:sp>
      <p:sp>
        <p:nvSpPr>
          <p:cNvPr id="459" name="Google Shape;459;g2f021208828_1_69"/>
          <p:cNvSpPr txBox="1">
            <a:spLocks noGrp="1"/>
          </p:cNvSpPr>
          <p:nvPr>
            <p:ph type="body" idx="1"/>
          </p:nvPr>
        </p:nvSpPr>
        <p:spPr>
          <a:xfrm>
            <a:off x="464100" y="13048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Clr>
                <a:schemeClr val="lt2"/>
              </a:buClr>
              <a:buSzPts val="1800"/>
              <a:buChar char="●"/>
            </a:pPr>
            <a:r>
              <a:rPr lang="en-GB">
                <a:solidFill>
                  <a:schemeClr val="lt2"/>
                </a:solidFill>
              </a:rPr>
              <a:t>Don’t wait: Write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Identify your key idea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Tell a story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Highlight your contributions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Related Work: Later</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Put your readers first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Listen to your readers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Language and Style</a:t>
            </a:r>
            <a:endParaRPr>
              <a:solidFill>
                <a:schemeClr val="lt2"/>
              </a:solidFill>
            </a:endParaRPr>
          </a:p>
          <a:p>
            <a:pPr marL="457200" lvl="0" indent="-342900" algn="l" rtl="0">
              <a:lnSpc>
                <a:spcPct val="115000"/>
              </a:lnSpc>
              <a:spcBef>
                <a:spcPts val="0"/>
              </a:spcBef>
              <a:spcAft>
                <a:spcPts val="0"/>
              </a:spcAft>
              <a:buSzPts val="1800"/>
              <a:buChar char="●"/>
            </a:pPr>
            <a:r>
              <a:rPr lang="en-GB"/>
              <a:t>Use of GenAI</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Paper Types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Other Advice! </a:t>
            </a:r>
            <a:endParaRPr>
              <a:solidFill>
                <a:schemeClr val="lt2"/>
              </a:solidFill>
            </a:endParaRPr>
          </a:p>
        </p:txBody>
      </p:sp>
      <p:sp>
        <p:nvSpPr>
          <p:cNvPr id="2" name="Slide Number Placeholder 1">
            <a:extLst>
              <a:ext uri="{FF2B5EF4-FFF2-40B4-BE49-F238E27FC236}">
                <a16:creationId xmlns:a16="http://schemas.microsoft.com/office/drawing/2014/main" id="{24DEBC9A-FD2F-B079-5A35-96A6DE82A4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49</a:t>
            </a:fld>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latin typeface="Arial"/>
                <a:ea typeface="Arial"/>
                <a:cs typeface="Arial"/>
                <a:sym typeface="Arial"/>
              </a:rPr>
              <a:t>Tutorial outline </a:t>
            </a:r>
            <a:endParaRPr>
              <a:latin typeface="Arial"/>
              <a:ea typeface="Arial"/>
              <a:cs typeface="Arial"/>
              <a:sym typeface="Arial"/>
            </a:endParaRPr>
          </a:p>
        </p:txBody>
      </p:sp>
      <p:pic>
        <p:nvPicPr>
          <p:cNvPr id="92" name="Google Shape;92;p4"/>
          <p:cNvPicPr preferRelativeResize="0"/>
          <p:nvPr/>
        </p:nvPicPr>
        <p:blipFill rotWithShape="1">
          <a:blip r:embed="rId3">
            <a:alphaModFix/>
          </a:blip>
          <a:srcRect/>
          <a:stretch/>
        </p:blipFill>
        <p:spPr>
          <a:xfrm>
            <a:off x="3235061" y="61913"/>
            <a:ext cx="3394649" cy="5019674"/>
          </a:xfrm>
          <a:prstGeom prst="rect">
            <a:avLst/>
          </a:prstGeom>
          <a:noFill/>
          <a:ln>
            <a:noFill/>
          </a:ln>
        </p:spPr>
      </p:pic>
      <p:sp>
        <p:nvSpPr>
          <p:cNvPr id="2" name="Slide Number Placeholder 1">
            <a:extLst>
              <a:ext uri="{FF2B5EF4-FFF2-40B4-BE49-F238E27FC236}">
                <a16:creationId xmlns:a16="http://schemas.microsoft.com/office/drawing/2014/main" id="{B239BFF5-BE73-9B1C-C9F1-45100A95A5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a:t>
            </a:fld>
            <a:endParaRPr lang="en-GB"/>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2ef991270bb_0_1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Use of GenAI and LLMs</a:t>
            </a:r>
            <a:endParaRPr/>
          </a:p>
        </p:txBody>
      </p:sp>
      <p:sp>
        <p:nvSpPr>
          <p:cNvPr id="465" name="Google Shape;465;g2ef991270bb_0_15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fontScale="85000" lnSpcReduction="10000"/>
          </a:bodyPr>
          <a:lstStyle/>
          <a:p>
            <a:pPr marL="457200" lvl="0" indent="-336134" algn="l" rtl="0">
              <a:lnSpc>
                <a:spcPct val="115000"/>
              </a:lnSpc>
              <a:spcBef>
                <a:spcPts val="0"/>
              </a:spcBef>
              <a:spcAft>
                <a:spcPts val="0"/>
              </a:spcAft>
              <a:buSzPct val="100000"/>
              <a:buChar char="●"/>
            </a:pPr>
            <a:r>
              <a:rPr lang="en-GB" sz="1991"/>
              <a:t>“Defensive Writing”: Avoid obvious gaps that can be picked up by “Reviewer 2”</a:t>
            </a:r>
            <a:endParaRPr sz="1991"/>
          </a:p>
          <a:p>
            <a:pPr marL="914400" lvl="1" indent="-328510" algn="l" rtl="0">
              <a:lnSpc>
                <a:spcPct val="115000"/>
              </a:lnSpc>
              <a:spcBef>
                <a:spcPts val="0"/>
              </a:spcBef>
              <a:spcAft>
                <a:spcPts val="0"/>
              </a:spcAft>
              <a:buSzPct val="106206"/>
              <a:buChar char="○"/>
            </a:pPr>
            <a:r>
              <a:rPr lang="en-GB" sz="1741"/>
              <a:t>Example query in ChatGPT  </a:t>
            </a:r>
            <a:r>
              <a:rPr lang="en-GB" sz="1850"/>
              <a:t>                                                                                </a:t>
            </a:r>
            <a:r>
              <a:rPr lang="en-GB"/>
              <a:t>Consider reviewing for an AI conference, such as NAACL, ICLR or ICCV. Authors complain about reviewers who give simple general phrases that can be hard to rebut and can be applied to just about anything: "you need more data for evaluation", "the description of the algorithm is imprecise", "you haven't cited recent literature", "you need comparisons with more recent algorithms", ... Can you list a number of these phrases?</a:t>
            </a:r>
            <a:endParaRPr/>
          </a:p>
          <a:p>
            <a:pPr marL="914400" lvl="1" indent="-322671" algn="l" rtl="0">
              <a:lnSpc>
                <a:spcPct val="115000"/>
              </a:lnSpc>
              <a:spcBef>
                <a:spcPts val="0"/>
              </a:spcBef>
              <a:spcAft>
                <a:spcPts val="0"/>
              </a:spcAft>
              <a:buSzPct val="100000"/>
              <a:buChar char="○"/>
            </a:pPr>
            <a:r>
              <a:rPr lang="en-GB" sz="1741"/>
              <a:t>This gives a good checklist of things to double check against</a:t>
            </a:r>
            <a:endParaRPr sz="1291"/>
          </a:p>
          <a:p>
            <a:pPr marL="1371600" lvl="2" indent="-304164" algn="l" rtl="0">
              <a:lnSpc>
                <a:spcPct val="115000"/>
              </a:lnSpc>
              <a:spcBef>
                <a:spcPts val="0"/>
              </a:spcBef>
              <a:spcAft>
                <a:spcPts val="0"/>
              </a:spcAft>
              <a:buClr>
                <a:schemeClr val="lt1"/>
              </a:buClr>
              <a:buSzPct val="100000"/>
              <a:buChar char="■"/>
            </a:pPr>
            <a:endParaRPr/>
          </a:p>
          <a:p>
            <a:pPr marL="457200" lvl="0" indent="-331152" algn="l" rtl="0">
              <a:lnSpc>
                <a:spcPct val="115000"/>
              </a:lnSpc>
              <a:spcBef>
                <a:spcPts val="0"/>
              </a:spcBef>
              <a:spcAft>
                <a:spcPts val="0"/>
              </a:spcAft>
              <a:buSzPct val="100000"/>
              <a:buChar char="●"/>
            </a:pPr>
            <a:r>
              <a:rPr lang="en-GB" sz="1900"/>
              <a:t>Beware of LLMs’ hallucinations and non-up-to-date knowledge</a:t>
            </a:r>
            <a:endParaRPr sz="1900"/>
          </a:p>
          <a:p>
            <a:pPr marL="914400" lvl="1" indent="-320357" algn="l" rtl="0">
              <a:lnSpc>
                <a:spcPct val="115000"/>
              </a:lnSpc>
              <a:spcBef>
                <a:spcPts val="0"/>
              </a:spcBef>
              <a:spcAft>
                <a:spcPts val="0"/>
              </a:spcAft>
              <a:buSzPct val="100000"/>
              <a:buChar char="○"/>
            </a:pPr>
            <a:r>
              <a:rPr lang="en-GB" sz="1700"/>
              <a:t>Don’t rely on them for “Related Work” </a:t>
            </a:r>
            <a:endParaRPr sz="1700"/>
          </a:p>
          <a:p>
            <a:pPr marL="1371600" lvl="2" indent="-304164" algn="l" rtl="0">
              <a:lnSpc>
                <a:spcPct val="115000"/>
              </a:lnSpc>
              <a:spcBef>
                <a:spcPts val="0"/>
              </a:spcBef>
              <a:spcAft>
                <a:spcPts val="0"/>
              </a:spcAft>
              <a:buClr>
                <a:schemeClr val="lt1"/>
              </a:buClr>
              <a:buSzPct val="100000"/>
              <a:buChar char="■"/>
            </a:pPr>
            <a:endParaRPr/>
          </a:p>
          <a:p>
            <a:pPr marL="457200" lvl="0" indent="-325755" algn="l" rtl="0">
              <a:lnSpc>
                <a:spcPct val="115000"/>
              </a:lnSpc>
              <a:spcBef>
                <a:spcPts val="0"/>
              </a:spcBef>
              <a:spcAft>
                <a:spcPts val="0"/>
              </a:spcAft>
              <a:buSzPct val="100000"/>
              <a:buChar char="●"/>
            </a:pPr>
            <a:r>
              <a:rPr lang="en-GB"/>
              <a:t>Adhere to ACL guidelines for the use of GenAI</a:t>
            </a:r>
            <a:endParaRPr/>
          </a:p>
          <a:p>
            <a:pPr marL="914400" lvl="1" indent="-314960" algn="l" rtl="0">
              <a:lnSpc>
                <a:spcPct val="115000"/>
              </a:lnSpc>
              <a:spcBef>
                <a:spcPts val="0"/>
              </a:spcBef>
              <a:spcAft>
                <a:spcPts val="0"/>
              </a:spcAft>
              <a:buSzPct val="100000"/>
              <a:buChar char="○"/>
            </a:pPr>
            <a:r>
              <a:rPr lang="en-GB" sz="1600"/>
              <a:t>Watch out for this space</a:t>
            </a:r>
            <a:endParaRPr sz="1600"/>
          </a:p>
        </p:txBody>
      </p:sp>
      <p:sp>
        <p:nvSpPr>
          <p:cNvPr id="2" name="Slide Number Placeholder 1">
            <a:extLst>
              <a:ext uri="{FF2B5EF4-FFF2-40B4-BE49-F238E27FC236}">
                <a16:creationId xmlns:a16="http://schemas.microsoft.com/office/drawing/2014/main" id="{7C537736-AB96-2A98-E9F9-3C4D3AE9570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50</a:t>
            </a:fld>
            <a:endParaRPr lang="en-GB"/>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2f0d885b75e_3_4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Advice </a:t>
            </a:r>
            <a:endParaRPr/>
          </a:p>
        </p:txBody>
      </p:sp>
      <p:sp>
        <p:nvSpPr>
          <p:cNvPr id="473" name="Google Shape;473;g2f0d885b75e_3_464"/>
          <p:cNvSpPr txBox="1">
            <a:spLocks noGrp="1"/>
          </p:cNvSpPr>
          <p:nvPr>
            <p:ph type="body" idx="1"/>
          </p:nvPr>
        </p:nvSpPr>
        <p:spPr>
          <a:xfrm>
            <a:off x="464100" y="13048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Clr>
                <a:schemeClr val="lt2"/>
              </a:buClr>
              <a:buSzPts val="1800"/>
              <a:buChar char="●"/>
            </a:pPr>
            <a:r>
              <a:rPr lang="en-GB">
                <a:solidFill>
                  <a:schemeClr val="lt2"/>
                </a:solidFill>
              </a:rPr>
              <a:t>Don’t wait: Write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Identify your key idea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Tell a story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Highlight your contributions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Related Work: Later</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Put your readers first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Listen to your readers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Language and Style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Use of GenAI</a:t>
            </a:r>
            <a:endParaRPr>
              <a:solidFill>
                <a:schemeClr val="lt2"/>
              </a:solidFill>
            </a:endParaRPr>
          </a:p>
          <a:p>
            <a:pPr marL="457200" lvl="0" indent="-342900" algn="l" rtl="0">
              <a:lnSpc>
                <a:spcPct val="115000"/>
              </a:lnSpc>
              <a:spcBef>
                <a:spcPts val="0"/>
              </a:spcBef>
              <a:spcAft>
                <a:spcPts val="0"/>
              </a:spcAft>
              <a:buClr>
                <a:srgbClr val="5F6368"/>
              </a:buClr>
              <a:buSzPts val="1800"/>
              <a:buChar char="●"/>
            </a:pPr>
            <a:r>
              <a:rPr lang="en-GB">
                <a:solidFill>
                  <a:srgbClr val="5F6368"/>
                </a:solidFill>
              </a:rPr>
              <a:t>Paper Types</a:t>
            </a:r>
            <a:endParaRPr>
              <a:solidFill>
                <a:srgbClr val="5F6368"/>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Other Advice!</a:t>
            </a:r>
            <a:r>
              <a:rPr lang="en-GB"/>
              <a:t> </a:t>
            </a:r>
            <a:endParaRPr/>
          </a:p>
        </p:txBody>
      </p:sp>
      <p:sp>
        <p:nvSpPr>
          <p:cNvPr id="2" name="Slide Number Placeholder 1">
            <a:extLst>
              <a:ext uri="{FF2B5EF4-FFF2-40B4-BE49-F238E27FC236}">
                <a16:creationId xmlns:a16="http://schemas.microsoft.com/office/drawing/2014/main" id="{75E59C2C-5B0D-3569-3B47-8961DCA75F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51</a:t>
            </a:fld>
            <a:endParaRPr lang="en-GB"/>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2f0d885b75e_3_310"/>
          <p:cNvSpPr txBox="1">
            <a:spLocks noGrp="1"/>
          </p:cNvSpPr>
          <p:nvPr>
            <p:ph type="title"/>
          </p:nvPr>
        </p:nvSpPr>
        <p:spPr>
          <a:xfrm>
            <a:off x="628650" y="273844"/>
            <a:ext cx="7886700" cy="5043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1800"/>
              <a:buFont typeface="FangSong"/>
              <a:buNone/>
            </a:pPr>
            <a:r>
              <a:rPr lang="en-GB" sz="2500" b="0" i="0" u="none" strike="noStrike" cap="none">
                <a:solidFill>
                  <a:srgbClr val="000000"/>
                </a:solidFill>
                <a:latin typeface="Arial"/>
                <a:ea typeface="Arial"/>
                <a:cs typeface="Arial"/>
                <a:sym typeface="Arial"/>
              </a:rPr>
              <a:t>Types of papers</a:t>
            </a:r>
            <a:endParaRPr sz="2500" b="0" i="0" u="none" strike="noStrike" cap="none">
              <a:solidFill>
                <a:srgbClr val="000000"/>
              </a:solidFill>
              <a:latin typeface="Arial"/>
              <a:ea typeface="Arial"/>
              <a:cs typeface="Arial"/>
              <a:sym typeface="Arial"/>
            </a:endParaRPr>
          </a:p>
        </p:txBody>
      </p:sp>
      <p:sp>
        <p:nvSpPr>
          <p:cNvPr id="479" name="Google Shape;479;g2f0d885b75e_3_310"/>
          <p:cNvSpPr txBox="1"/>
          <p:nvPr/>
        </p:nvSpPr>
        <p:spPr>
          <a:xfrm>
            <a:off x="1026794" y="1195928"/>
            <a:ext cx="7090500" cy="21471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5F636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5F6368"/>
              </a:solidFill>
              <a:latin typeface="Arial"/>
              <a:ea typeface="Arial"/>
              <a:cs typeface="Arial"/>
              <a:sym typeface="Arial"/>
            </a:endParaRPr>
          </a:p>
          <a:p>
            <a:pPr marL="254000" marR="0" lvl="0" indent="-247650" algn="l" rtl="0">
              <a:lnSpc>
                <a:spcPct val="150000"/>
              </a:lnSpc>
              <a:spcBef>
                <a:spcPts val="0"/>
              </a:spcBef>
              <a:spcAft>
                <a:spcPts val="0"/>
              </a:spcAft>
              <a:buClr>
                <a:srgbClr val="5F6368"/>
              </a:buClr>
              <a:buSzPts val="1500"/>
              <a:buFont typeface="Arial"/>
              <a:buAutoNum type="arabicPeriod"/>
            </a:pPr>
            <a:r>
              <a:rPr lang="en-GB" sz="1500" b="1" i="0" u="none" strike="noStrike" cap="none">
                <a:solidFill>
                  <a:srgbClr val="5F6368"/>
                </a:solidFill>
              </a:rPr>
              <a:t>Methodology</a:t>
            </a:r>
            <a:r>
              <a:rPr lang="en-GB" sz="1500" b="0" i="0" u="none" strike="noStrike" cap="none">
                <a:solidFill>
                  <a:srgbClr val="5F6368"/>
                </a:solidFill>
                <a:latin typeface="Arial"/>
                <a:ea typeface="Arial"/>
                <a:cs typeface="Arial"/>
                <a:sym typeface="Arial"/>
              </a:rPr>
              <a:t> </a:t>
            </a:r>
            <a:r>
              <a:rPr lang="en-GB" sz="1500" b="1" i="0" u="none" strike="noStrike" cap="none">
                <a:solidFill>
                  <a:srgbClr val="5F6368"/>
                </a:solidFill>
              </a:rPr>
              <a:t>paper</a:t>
            </a:r>
            <a:r>
              <a:rPr lang="en-GB" sz="1500" b="0" i="0" u="none" strike="noStrike" cap="none">
                <a:solidFill>
                  <a:srgbClr val="5F6368"/>
                </a:solidFill>
                <a:latin typeface="Arial"/>
                <a:ea typeface="Arial"/>
                <a:cs typeface="Arial"/>
                <a:sym typeface="Arial"/>
              </a:rPr>
              <a:t>: new methods (models or frameworks)</a:t>
            </a:r>
            <a:endParaRPr sz="1100" b="0" i="0" u="none" strike="noStrike" cap="none">
              <a:solidFill>
                <a:srgbClr val="5F6368"/>
              </a:solidFill>
              <a:latin typeface="Arial"/>
              <a:ea typeface="Arial"/>
              <a:cs typeface="Arial"/>
              <a:sym typeface="Arial"/>
            </a:endParaRPr>
          </a:p>
          <a:p>
            <a:pPr marL="254000" marR="0" lvl="0" indent="-247650" algn="l" rtl="0">
              <a:lnSpc>
                <a:spcPct val="150000"/>
              </a:lnSpc>
              <a:spcBef>
                <a:spcPts val="0"/>
              </a:spcBef>
              <a:spcAft>
                <a:spcPts val="0"/>
              </a:spcAft>
              <a:buClr>
                <a:srgbClr val="5F6368"/>
              </a:buClr>
              <a:buSzPts val="1500"/>
              <a:buFont typeface="Arial"/>
              <a:buAutoNum type="arabicPeriod"/>
            </a:pPr>
            <a:r>
              <a:rPr lang="en-GB" sz="1500" b="1" i="0" u="none" strike="noStrike" cap="none">
                <a:solidFill>
                  <a:srgbClr val="5F6368"/>
                </a:solidFill>
              </a:rPr>
              <a:t>Analysis paper:</a:t>
            </a:r>
            <a:r>
              <a:rPr lang="en-GB" sz="1500" b="0" i="0" u="none" strike="noStrike" cap="none">
                <a:solidFill>
                  <a:srgbClr val="5F6368"/>
                </a:solidFill>
                <a:latin typeface="Arial"/>
                <a:ea typeface="Arial"/>
                <a:cs typeface="Arial"/>
                <a:sym typeface="Arial"/>
              </a:rPr>
              <a:t> comprehensive evaluation of existing methods </a:t>
            </a:r>
            <a:endParaRPr sz="1100" b="0" i="0" u="none" strike="noStrike" cap="none">
              <a:solidFill>
                <a:srgbClr val="5F6368"/>
              </a:solidFill>
              <a:latin typeface="Arial"/>
              <a:ea typeface="Arial"/>
              <a:cs typeface="Arial"/>
              <a:sym typeface="Arial"/>
            </a:endParaRPr>
          </a:p>
          <a:p>
            <a:pPr marL="254000" marR="0" lvl="0" indent="-247650" algn="l" rtl="0">
              <a:lnSpc>
                <a:spcPct val="150000"/>
              </a:lnSpc>
              <a:spcBef>
                <a:spcPts val="0"/>
              </a:spcBef>
              <a:spcAft>
                <a:spcPts val="0"/>
              </a:spcAft>
              <a:buClr>
                <a:srgbClr val="5F6368"/>
              </a:buClr>
              <a:buSzPts val="1500"/>
              <a:buFont typeface="Arial"/>
              <a:buAutoNum type="arabicPeriod"/>
            </a:pPr>
            <a:r>
              <a:rPr lang="en-GB" sz="1500" b="1" i="0" u="none" strike="noStrike" cap="none">
                <a:solidFill>
                  <a:srgbClr val="5F6368"/>
                </a:solidFill>
              </a:rPr>
              <a:t>Data paper</a:t>
            </a:r>
            <a:r>
              <a:rPr lang="en-GB" sz="1500" b="0" i="0" u="none" strike="noStrike" cap="none">
                <a:solidFill>
                  <a:srgbClr val="5F6368"/>
                </a:solidFill>
                <a:latin typeface="Arial"/>
                <a:ea typeface="Arial"/>
                <a:cs typeface="Arial"/>
                <a:sym typeface="Arial"/>
              </a:rPr>
              <a:t>: new datasets or benchmarks, possibly with new tasks and a simple method</a:t>
            </a:r>
            <a:endParaRPr sz="1100" b="0" i="0" u="none" strike="noStrike" cap="none">
              <a:solidFill>
                <a:srgbClr val="5F6368"/>
              </a:solidFill>
              <a:latin typeface="Arial"/>
              <a:ea typeface="Arial"/>
              <a:cs typeface="Arial"/>
              <a:sym typeface="Arial"/>
            </a:endParaRPr>
          </a:p>
          <a:p>
            <a:pPr marL="254000" marR="0" lvl="0" indent="-247650" algn="l" rtl="0">
              <a:lnSpc>
                <a:spcPct val="150000"/>
              </a:lnSpc>
              <a:spcBef>
                <a:spcPts val="0"/>
              </a:spcBef>
              <a:spcAft>
                <a:spcPts val="0"/>
              </a:spcAft>
              <a:buClr>
                <a:srgbClr val="5F6368"/>
              </a:buClr>
              <a:buSzPts val="1500"/>
              <a:buFont typeface="Arial"/>
              <a:buAutoNum type="arabicPeriod"/>
            </a:pPr>
            <a:r>
              <a:rPr lang="en-GB" sz="1500" b="1" i="0" u="none" strike="noStrike" cap="none">
                <a:solidFill>
                  <a:srgbClr val="5F6368"/>
                </a:solidFill>
              </a:rPr>
              <a:t>Survey paper</a:t>
            </a:r>
            <a:r>
              <a:rPr lang="en-GB" sz="1500" b="0" i="0" u="none" strike="noStrike" cap="none">
                <a:solidFill>
                  <a:srgbClr val="5F6368"/>
                </a:solidFill>
                <a:latin typeface="Arial"/>
                <a:ea typeface="Arial"/>
                <a:cs typeface="Arial"/>
                <a:sym typeface="Arial"/>
              </a:rPr>
              <a:t>: summary of recent work in a field or a task</a:t>
            </a:r>
            <a:endParaRPr sz="1500" b="0" i="0" u="none" strike="noStrike" cap="none">
              <a:solidFill>
                <a:srgbClr val="5F6368"/>
              </a:solidFill>
              <a:latin typeface="Arial"/>
              <a:ea typeface="Arial"/>
              <a:cs typeface="Arial"/>
              <a:sym typeface="Arial"/>
            </a:endParaRPr>
          </a:p>
        </p:txBody>
      </p:sp>
      <p:sp>
        <p:nvSpPr>
          <p:cNvPr id="480" name="Google Shape;480;g2f0d885b75e_3_310"/>
          <p:cNvSpPr txBox="1"/>
          <p:nvPr/>
        </p:nvSpPr>
        <p:spPr>
          <a:xfrm>
            <a:off x="1758043" y="3871471"/>
            <a:ext cx="5053200" cy="7620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GB" sz="1500" b="0" i="0" u="none" strike="noStrike" cap="none">
                <a:solidFill>
                  <a:srgbClr val="5F6368"/>
                </a:solidFill>
                <a:latin typeface="Arial"/>
                <a:ea typeface="Arial"/>
                <a:cs typeface="Arial"/>
                <a:sym typeface="Arial"/>
              </a:rPr>
              <a:t>For different types of papers the writing of the paper will be different, let’s consider abstract and introduction to illustrate this</a:t>
            </a:r>
            <a:endParaRPr sz="1500" b="0" i="0" u="none" strike="noStrike" cap="none">
              <a:solidFill>
                <a:srgbClr val="5F6368"/>
              </a:solidFill>
              <a:latin typeface="Arial"/>
              <a:ea typeface="Arial"/>
              <a:cs typeface="Arial"/>
              <a:sym typeface="Arial"/>
            </a:endParaRPr>
          </a:p>
        </p:txBody>
      </p:sp>
      <p:sp>
        <p:nvSpPr>
          <p:cNvPr id="481" name="Google Shape;481;g2f0d885b75e_3_310"/>
          <p:cNvSpPr/>
          <p:nvPr/>
        </p:nvSpPr>
        <p:spPr>
          <a:xfrm>
            <a:off x="769625" y="1567550"/>
            <a:ext cx="7284720" cy="1447253"/>
          </a:xfrm>
          <a:custGeom>
            <a:avLst/>
            <a:gdLst/>
            <a:ahLst/>
            <a:cxnLst/>
            <a:rect l="l" t="t" r="r" b="b"/>
            <a:pathLst>
              <a:path w="9712960" h="2067504" extrusionOk="0">
                <a:moveTo>
                  <a:pt x="0" y="344591"/>
                </a:moveTo>
                <a:cubicBezTo>
                  <a:pt x="-4495" y="151506"/>
                  <a:pt x="126933" y="10264"/>
                  <a:pt x="344591" y="0"/>
                </a:cubicBezTo>
                <a:cubicBezTo>
                  <a:pt x="4300472" y="132882"/>
                  <a:pt x="7692214" y="-84951"/>
                  <a:pt x="9368369" y="0"/>
                </a:cubicBezTo>
                <a:cubicBezTo>
                  <a:pt x="9543319" y="15002"/>
                  <a:pt x="9710158" y="169766"/>
                  <a:pt x="9712960" y="344591"/>
                </a:cubicBezTo>
                <a:cubicBezTo>
                  <a:pt x="9815408" y="502625"/>
                  <a:pt x="9630692" y="1534058"/>
                  <a:pt x="9712960" y="1722913"/>
                </a:cubicBezTo>
                <a:cubicBezTo>
                  <a:pt x="9737390" y="1916123"/>
                  <a:pt x="9564466" y="2055599"/>
                  <a:pt x="9368369" y="2067504"/>
                </a:cubicBezTo>
                <a:cubicBezTo>
                  <a:pt x="5938048" y="2155143"/>
                  <a:pt x="2863167" y="1994825"/>
                  <a:pt x="344591" y="2067504"/>
                </a:cubicBezTo>
                <a:cubicBezTo>
                  <a:pt x="151610" y="2042047"/>
                  <a:pt x="-9438" y="1926341"/>
                  <a:pt x="0" y="1722913"/>
                </a:cubicBezTo>
                <a:cubicBezTo>
                  <a:pt x="-65581" y="1402259"/>
                  <a:pt x="-27486" y="710723"/>
                  <a:pt x="0" y="344591"/>
                </a:cubicBezTo>
                <a:close/>
              </a:path>
            </a:pathLst>
          </a:custGeom>
          <a:noFill/>
          <a:ln w="19050" cap="flat" cmpd="sng">
            <a:solidFill>
              <a:srgbClr val="FFC000"/>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C000"/>
              </a:solidFill>
              <a:latin typeface="Arial"/>
              <a:ea typeface="Arial"/>
              <a:cs typeface="Arial"/>
              <a:sym typeface="Arial"/>
            </a:endParaRPr>
          </a:p>
        </p:txBody>
      </p:sp>
      <p:sp>
        <p:nvSpPr>
          <p:cNvPr id="482" name="Google Shape;482;g2f0d885b75e_3_310"/>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595959"/>
                </a:solidFill>
                <a:latin typeface="Arial"/>
                <a:ea typeface="Arial"/>
                <a:cs typeface="Arial"/>
                <a:sym typeface="Arial"/>
              </a:rPr>
              <a:t>52</a:t>
            </a:fld>
            <a:endParaRPr sz="1000" b="0" i="0" u="none" strike="noStrike" cap="none">
              <a:solidFill>
                <a:srgbClr val="595959"/>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g2f0d885b75e_3_323"/>
          <p:cNvSpPr txBox="1">
            <a:spLocks noGrp="1"/>
          </p:cNvSpPr>
          <p:nvPr>
            <p:ph type="title"/>
          </p:nvPr>
        </p:nvSpPr>
        <p:spPr>
          <a:xfrm>
            <a:off x="628650" y="273844"/>
            <a:ext cx="7886700" cy="5043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1800"/>
              <a:buFont typeface="Bookman Old Style"/>
              <a:buNone/>
            </a:pPr>
            <a:r>
              <a:rPr lang="en-GB" sz="2500" b="0" i="0" u="none" strike="noStrike" cap="none">
                <a:solidFill>
                  <a:schemeClr val="dk1"/>
                </a:solidFill>
                <a:latin typeface="Arial"/>
                <a:ea typeface="Arial"/>
                <a:cs typeface="Arial"/>
                <a:sym typeface="Arial"/>
              </a:rPr>
              <a:t>Methodology Papers</a:t>
            </a:r>
            <a:endParaRPr sz="2500" b="0" i="0" u="none" strike="noStrike" cap="none">
              <a:solidFill>
                <a:srgbClr val="000000"/>
              </a:solidFill>
              <a:latin typeface="Arial"/>
              <a:ea typeface="Arial"/>
              <a:cs typeface="Arial"/>
              <a:sym typeface="Arial"/>
            </a:endParaRPr>
          </a:p>
        </p:txBody>
      </p:sp>
      <p:sp>
        <p:nvSpPr>
          <p:cNvPr id="488" name="Google Shape;488;g2f0d885b75e_3_323"/>
          <p:cNvSpPr txBox="1"/>
          <p:nvPr/>
        </p:nvSpPr>
        <p:spPr>
          <a:xfrm>
            <a:off x="709675" y="4523400"/>
            <a:ext cx="79686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rgbClr val="00A9CE"/>
                </a:solidFill>
                <a:latin typeface="Arial"/>
                <a:ea typeface="Arial"/>
                <a:cs typeface="Arial"/>
                <a:sym typeface="Arial"/>
              </a:rPr>
              <a:t>Zhang W, Feng Y, Meng F, et al. Bridging the gap between training and inference for neural machine translation[J]. arXiv preprint arXiv:1906.02448, 2019.</a:t>
            </a:r>
            <a:endParaRPr sz="900" b="0" i="0" u="none" strike="noStrike" cap="none">
              <a:solidFill>
                <a:srgbClr val="00A9CE"/>
              </a:solidFill>
              <a:latin typeface="Arial"/>
              <a:ea typeface="Arial"/>
              <a:cs typeface="Arial"/>
              <a:sym typeface="Arial"/>
            </a:endParaRPr>
          </a:p>
        </p:txBody>
      </p:sp>
      <p:sp>
        <p:nvSpPr>
          <p:cNvPr id="489" name="Google Shape;489;g2f0d885b75e_3_323"/>
          <p:cNvSpPr txBox="1"/>
          <p:nvPr/>
        </p:nvSpPr>
        <p:spPr>
          <a:xfrm>
            <a:off x="628650" y="898400"/>
            <a:ext cx="71637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ACL 2019 Best paper </a:t>
            </a:r>
            <a:endParaRPr sz="1400" b="0" i="0" u="none" strike="noStrike" cap="none">
              <a:solidFill>
                <a:srgbClr val="5F6368"/>
              </a:solidFill>
              <a:latin typeface="Arial"/>
              <a:ea typeface="Arial"/>
              <a:cs typeface="Arial"/>
              <a:sym typeface="Arial"/>
            </a:endParaRPr>
          </a:p>
        </p:txBody>
      </p:sp>
      <p:sp>
        <p:nvSpPr>
          <p:cNvPr id="490" name="Google Shape;490;g2f0d885b75e_3_323"/>
          <p:cNvSpPr txBox="1"/>
          <p:nvPr/>
        </p:nvSpPr>
        <p:spPr>
          <a:xfrm>
            <a:off x="709665" y="2572404"/>
            <a:ext cx="10332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Abstract</a:t>
            </a:r>
            <a:endParaRPr sz="1400" b="0" i="0" u="none" strike="noStrike" cap="none">
              <a:solidFill>
                <a:srgbClr val="5F6368"/>
              </a:solidFill>
              <a:latin typeface="Arial"/>
              <a:ea typeface="Arial"/>
              <a:cs typeface="Arial"/>
              <a:sym typeface="Arial"/>
            </a:endParaRPr>
          </a:p>
        </p:txBody>
      </p:sp>
      <p:pic>
        <p:nvPicPr>
          <p:cNvPr id="491" name="Google Shape;491;g2f0d885b75e_3_323"/>
          <p:cNvPicPr preferRelativeResize="0"/>
          <p:nvPr/>
        </p:nvPicPr>
        <p:blipFill rotWithShape="1">
          <a:blip r:embed="rId3">
            <a:alphaModFix/>
          </a:blip>
          <a:srcRect/>
          <a:stretch/>
        </p:blipFill>
        <p:spPr>
          <a:xfrm>
            <a:off x="1918846" y="1409898"/>
            <a:ext cx="3513752" cy="2879009"/>
          </a:xfrm>
          <a:prstGeom prst="rect">
            <a:avLst/>
          </a:prstGeom>
          <a:noFill/>
          <a:ln>
            <a:noFill/>
          </a:ln>
        </p:spPr>
      </p:pic>
      <p:sp>
        <p:nvSpPr>
          <p:cNvPr id="492" name="Google Shape;492;g2f0d885b75e_3_323"/>
          <p:cNvSpPr txBox="1"/>
          <p:nvPr/>
        </p:nvSpPr>
        <p:spPr>
          <a:xfrm>
            <a:off x="5724178" y="1603165"/>
            <a:ext cx="29541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One sentence to summari</a:t>
            </a:r>
            <a:r>
              <a:rPr lang="en-GB">
                <a:solidFill>
                  <a:srgbClr val="5F6368"/>
                </a:solidFill>
              </a:rPr>
              <a:t>s</a:t>
            </a:r>
            <a:r>
              <a:rPr lang="en-GB" sz="1400" b="0" i="0" u="none" strike="noStrike" cap="none">
                <a:solidFill>
                  <a:srgbClr val="5F6368"/>
                </a:solidFill>
                <a:latin typeface="Arial"/>
                <a:ea typeface="Arial"/>
                <a:cs typeface="Arial"/>
                <a:sym typeface="Arial"/>
              </a:rPr>
              <a:t>e task</a:t>
            </a:r>
            <a:endParaRPr sz="1400" b="0" i="0" u="none" strike="noStrike" cap="none">
              <a:solidFill>
                <a:srgbClr val="5F6368"/>
              </a:solidFill>
              <a:latin typeface="Arial"/>
              <a:ea typeface="Arial"/>
              <a:cs typeface="Arial"/>
              <a:sym typeface="Arial"/>
            </a:endParaRPr>
          </a:p>
        </p:txBody>
      </p:sp>
      <p:sp>
        <p:nvSpPr>
          <p:cNvPr id="493" name="Google Shape;493;g2f0d885b75e_3_323"/>
          <p:cNvSpPr/>
          <p:nvPr/>
        </p:nvSpPr>
        <p:spPr>
          <a:xfrm>
            <a:off x="1918848" y="1341557"/>
            <a:ext cx="3513752" cy="776235"/>
          </a:xfrm>
          <a:custGeom>
            <a:avLst/>
            <a:gdLst/>
            <a:ahLst/>
            <a:cxnLst/>
            <a:rect l="l" t="t" r="r" b="b"/>
            <a:pathLst>
              <a:path w="4685003" h="1034980" extrusionOk="0">
                <a:moveTo>
                  <a:pt x="0" y="172500"/>
                </a:moveTo>
                <a:cubicBezTo>
                  <a:pt x="-9866" y="71146"/>
                  <a:pt x="71293" y="2228"/>
                  <a:pt x="172500" y="0"/>
                </a:cubicBezTo>
                <a:cubicBezTo>
                  <a:pt x="980628" y="132882"/>
                  <a:pt x="3753990" y="-84951"/>
                  <a:pt x="4512503" y="0"/>
                </a:cubicBezTo>
                <a:cubicBezTo>
                  <a:pt x="4598752" y="8809"/>
                  <a:pt x="4682585" y="90594"/>
                  <a:pt x="4685003" y="172500"/>
                </a:cubicBezTo>
                <a:cubicBezTo>
                  <a:pt x="4738179" y="484906"/>
                  <a:pt x="4636578" y="712494"/>
                  <a:pt x="4685003" y="862480"/>
                </a:cubicBezTo>
                <a:cubicBezTo>
                  <a:pt x="4697822" y="959270"/>
                  <a:pt x="4610266" y="1029847"/>
                  <a:pt x="4512503" y="1034980"/>
                </a:cubicBezTo>
                <a:cubicBezTo>
                  <a:pt x="3508086" y="1122619"/>
                  <a:pt x="1981181" y="962301"/>
                  <a:pt x="172500" y="1034980"/>
                </a:cubicBezTo>
                <a:cubicBezTo>
                  <a:pt x="76676" y="1029690"/>
                  <a:pt x="-3142" y="962115"/>
                  <a:pt x="0" y="862480"/>
                </a:cubicBezTo>
                <a:cubicBezTo>
                  <a:pt x="11279" y="762388"/>
                  <a:pt x="-26726" y="417616"/>
                  <a:pt x="0" y="172500"/>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4" name="Google Shape;494;g2f0d885b75e_3_323"/>
          <p:cNvSpPr/>
          <p:nvPr/>
        </p:nvSpPr>
        <p:spPr>
          <a:xfrm>
            <a:off x="1918847" y="2165667"/>
            <a:ext cx="3513752" cy="1074926"/>
          </a:xfrm>
          <a:custGeom>
            <a:avLst/>
            <a:gdLst/>
            <a:ahLst/>
            <a:cxnLst/>
            <a:rect l="l" t="t" r="r" b="b"/>
            <a:pathLst>
              <a:path w="4685003" h="1433235" extrusionOk="0">
                <a:moveTo>
                  <a:pt x="0" y="238877"/>
                </a:moveTo>
                <a:cubicBezTo>
                  <a:pt x="-6623" y="102864"/>
                  <a:pt x="90646" y="6119"/>
                  <a:pt x="238877" y="0"/>
                </a:cubicBezTo>
                <a:cubicBezTo>
                  <a:pt x="1818558" y="132882"/>
                  <a:pt x="4012004" y="-84951"/>
                  <a:pt x="4446126" y="0"/>
                </a:cubicBezTo>
                <a:cubicBezTo>
                  <a:pt x="4570149" y="7719"/>
                  <a:pt x="4681285" y="127500"/>
                  <a:pt x="4685003" y="238877"/>
                </a:cubicBezTo>
                <a:cubicBezTo>
                  <a:pt x="4744351" y="499016"/>
                  <a:pt x="4649788" y="809329"/>
                  <a:pt x="4685003" y="1194358"/>
                </a:cubicBezTo>
                <a:cubicBezTo>
                  <a:pt x="4709298" y="1329168"/>
                  <a:pt x="4581942" y="1425234"/>
                  <a:pt x="4446126" y="1433235"/>
                </a:cubicBezTo>
                <a:cubicBezTo>
                  <a:pt x="3217523" y="1520874"/>
                  <a:pt x="947498" y="1360556"/>
                  <a:pt x="238877" y="1433235"/>
                </a:cubicBezTo>
                <a:cubicBezTo>
                  <a:pt x="105096" y="1415565"/>
                  <a:pt x="-14411" y="1346313"/>
                  <a:pt x="0" y="1194358"/>
                </a:cubicBezTo>
                <a:cubicBezTo>
                  <a:pt x="2145" y="1025181"/>
                  <a:pt x="24312" y="472635"/>
                  <a:pt x="0" y="238877"/>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5" name="Google Shape;495;g2f0d885b75e_3_323"/>
          <p:cNvSpPr/>
          <p:nvPr/>
        </p:nvSpPr>
        <p:spPr>
          <a:xfrm>
            <a:off x="1861457" y="3277031"/>
            <a:ext cx="3571143" cy="1074926"/>
          </a:xfrm>
          <a:custGeom>
            <a:avLst/>
            <a:gdLst/>
            <a:ahLst/>
            <a:cxnLst/>
            <a:rect l="l" t="t" r="r" b="b"/>
            <a:pathLst>
              <a:path w="4761524" h="1433235" extrusionOk="0">
                <a:moveTo>
                  <a:pt x="0" y="238877"/>
                </a:moveTo>
                <a:cubicBezTo>
                  <a:pt x="-6623" y="102864"/>
                  <a:pt x="90646" y="6119"/>
                  <a:pt x="238877" y="0"/>
                </a:cubicBezTo>
                <a:cubicBezTo>
                  <a:pt x="1320757" y="132882"/>
                  <a:pt x="2409493" y="-84951"/>
                  <a:pt x="4522647" y="0"/>
                </a:cubicBezTo>
                <a:cubicBezTo>
                  <a:pt x="4646670" y="7719"/>
                  <a:pt x="4757806" y="127500"/>
                  <a:pt x="4761524" y="238877"/>
                </a:cubicBezTo>
                <a:cubicBezTo>
                  <a:pt x="4820872" y="499016"/>
                  <a:pt x="4726309" y="809329"/>
                  <a:pt x="4761524" y="1194358"/>
                </a:cubicBezTo>
                <a:cubicBezTo>
                  <a:pt x="4785819" y="1329168"/>
                  <a:pt x="4658463" y="1425234"/>
                  <a:pt x="4522647" y="1433235"/>
                </a:cubicBezTo>
                <a:cubicBezTo>
                  <a:pt x="2475684" y="1520874"/>
                  <a:pt x="2033181" y="1360556"/>
                  <a:pt x="238877" y="1433235"/>
                </a:cubicBezTo>
                <a:cubicBezTo>
                  <a:pt x="105096" y="1415565"/>
                  <a:pt x="-14411" y="1346313"/>
                  <a:pt x="0" y="1194358"/>
                </a:cubicBezTo>
                <a:cubicBezTo>
                  <a:pt x="2145" y="1025181"/>
                  <a:pt x="24312" y="472635"/>
                  <a:pt x="0" y="238877"/>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6" name="Google Shape;496;g2f0d885b75e_3_323"/>
          <p:cNvSpPr txBox="1"/>
          <p:nvPr/>
        </p:nvSpPr>
        <p:spPr>
          <a:xfrm>
            <a:off x="5724179" y="2560016"/>
            <a:ext cx="24519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First Challenge</a:t>
            </a:r>
            <a:endParaRPr sz="1400" b="0" i="0" u="none" strike="noStrike" cap="none">
              <a:solidFill>
                <a:srgbClr val="5F6368"/>
              </a:solidFill>
              <a:latin typeface="Arial"/>
              <a:ea typeface="Arial"/>
              <a:cs typeface="Arial"/>
              <a:sym typeface="Arial"/>
            </a:endParaRPr>
          </a:p>
        </p:txBody>
      </p:sp>
      <p:sp>
        <p:nvSpPr>
          <p:cNvPr id="497" name="Google Shape;497;g2f0d885b75e_3_323"/>
          <p:cNvSpPr txBox="1"/>
          <p:nvPr/>
        </p:nvSpPr>
        <p:spPr>
          <a:xfrm>
            <a:off x="5724179" y="3736257"/>
            <a:ext cx="24519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Second Challenge</a:t>
            </a:r>
            <a:endParaRPr sz="1400" b="0" i="0" u="none" strike="noStrike" cap="none">
              <a:solidFill>
                <a:srgbClr val="5F6368"/>
              </a:solidFill>
              <a:latin typeface="Arial"/>
              <a:ea typeface="Arial"/>
              <a:cs typeface="Arial"/>
              <a:sym typeface="Arial"/>
            </a:endParaRPr>
          </a:p>
        </p:txBody>
      </p:sp>
      <p:sp>
        <p:nvSpPr>
          <p:cNvPr id="498" name="Google Shape;498;g2f0d885b75e_3_323"/>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595959"/>
                </a:solidFill>
                <a:latin typeface="Arial"/>
                <a:ea typeface="Arial"/>
                <a:cs typeface="Arial"/>
                <a:sym typeface="Arial"/>
              </a:rPr>
              <a:t>53</a:t>
            </a:fld>
            <a:endParaRPr sz="1000" b="0" i="0" u="none" strike="noStrike" cap="none">
              <a:solidFill>
                <a:srgbClr val="595959"/>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2f0d885b75e_3_338"/>
          <p:cNvSpPr txBox="1"/>
          <p:nvPr/>
        </p:nvSpPr>
        <p:spPr>
          <a:xfrm>
            <a:off x="628650" y="898400"/>
            <a:ext cx="71637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ACL 2019 Best paper </a:t>
            </a:r>
            <a:endParaRPr sz="1400" b="0" i="0" u="none" strike="noStrike" cap="none">
              <a:solidFill>
                <a:srgbClr val="5F6368"/>
              </a:solidFill>
              <a:latin typeface="Arial"/>
              <a:ea typeface="Arial"/>
              <a:cs typeface="Arial"/>
              <a:sym typeface="Arial"/>
            </a:endParaRPr>
          </a:p>
        </p:txBody>
      </p:sp>
      <p:pic>
        <p:nvPicPr>
          <p:cNvPr id="504" name="Google Shape;504;g2f0d885b75e_3_338"/>
          <p:cNvPicPr preferRelativeResize="0"/>
          <p:nvPr/>
        </p:nvPicPr>
        <p:blipFill rotWithShape="1">
          <a:blip r:embed="rId3">
            <a:alphaModFix/>
          </a:blip>
          <a:srcRect/>
          <a:stretch/>
        </p:blipFill>
        <p:spPr>
          <a:xfrm>
            <a:off x="1727269" y="1762597"/>
            <a:ext cx="3350048" cy="2128524"/>
          </a:xfrm>
          <a:prstGeom prst="rect">
            <a:avLst/>
          </a:prstGeom>
          <a:noFill/>
          <a:ln>
            <a:noFill/>
          </a:ln>
        </p:spPr>
      </p:pic>
      <p:sp>
        <p:nvSpPr>
          <p:cNvPr id="505" name="Google Shape;505;g2f0d885b75e_3_338"/>
          <p:cNvSpPr txBox="1"/>
          <p:nvPr/>
        </p:nvSpPr>
        <p:spPr>
          <a:xfrm>
            <a:off x="285750" y="2235244"/>
            <a:ext cx="22947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Abstract</a:t>
            </a:r>
            <a:endParaRPr sz="1400" b="0" i="0" u="none" strike="noStrike" cap="none">
              <a:solidFill>
                <a:srgbClr val="5F6368"/>
              </a:solidFill>
              <a:latin typeface="Arial"/>
              <a:ea typeface="Arial"/>
              <a:cs typeface="Arial"/>
              <a:sym typeface="Arial"/>
            </a:endParaRPr>
          </a:p>
        </p:txBody>
      </p:sp>
      <p:sp>
        <p:nvSpPr>
          <p:cNvPr id="506" name="Google Shape;506;g2f0d885b75e_3_338"/>
          <p:cNvSpPr/>
          <p:nvPr/>
        </p:nvSpPr>
        <p:spPr>
          <a:xfrm>
            <a:off x="1727269" y="1685050"/>
            <a:ext cx="3427535" cy="1329455"/>
          </a:xfrm>
          <a:custGeom>
            <a:avLst/>
            <a:gdLst/>
            <a:ahLst/>
            <a:cxnLst/>
            <a:rect l="l" t="t" r="r" b="b"/>
            <a:pathLst>
              <a:path w="4570047" h="1772607" extrusionOk="0">
                <a:moveTo>
                  <a:pt x="0" y="295440"/>
                </a:moveTo>
                <a:cubicBezTo>
                  <a:pt x="-22176" y="118594"/>
                  <a:pt x="107613" y="9255"/>
                  <a:pt x="295440" y="0"/>
                </a:cubicBezTo>
                <a:cubicBezTo>
                  <a:pt x="1523299" y="132882"/>
                  <a:pt x="2304621" y="-84951"/>
                  <a:pt x="4274607" y="0"/>
                </a:cubicBezTo>
                <a:cubicBezTo>
                  <a:pt x="4417115" y="20175"/>
                  <a:pt x="4567862" y="144351"/>
                  <a:pt x="4570047" y="295440"/>
                </a:cubicBezTo>
                <a:cubicBezTo>
                  <a:pt x="4622132" y="531617"/>
                  <a:pt x="4523721" y="992781"/>
                  <a:pt x="4570047" y="1477167"/>
                </a:cubicBezTo>
                <a:cubicBezTo>
                  <a:pt x="4598777" y="1643742"/>
                  <a:pt x="4440595" y="1766802"/>
                  <a:pt x="4274607" y="1772607"/>
                </a:cubicBezTo>
                <a:cubicBezTo>
                  <a:pt x="2545834" y="1860246"/>
                  <a:pt x="1738043" y="1699928"/>
                  <a:pt x="295440" y="1772607"/>
                </a:cubicBezTo>
                <a:cubicBezTo>
                  <a:pt x="131565" y="1765858"/>
                  <a:pt x="-2324" y="1643564"/>
                  <a:pt x="0" y="1477167"/>
                </a:cubicBezTo>
                <a:cubicBezTo>
                  <a:pt x="45517" y="997205"/>
                  <a:pt x="-9183" y="429927"/>
                  <a:pt x="0" y="295440"/>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7" name="Google Shape;507;g2f0d885b75e_3_338"/>
          <p:cNvSpPr txBox="1"/>
          <p:nvPr/>
        </p:nvSpPr>
        <p:spPr>
          <a:xfrm>
            <a:off x="5475481" y="2170239"/>
            <a:ext cx="30399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Method summari</a:t>
            </a:r>
            <a:r>
              <a:rPr lang="en-GB">
                <a:solidFill>
                  <a:srgbClr val="5F6368"/>
                </a:solidFill>
              </a:rPr>
              <a:t>s</a:t>
            </a:r>
            <a:r>
              <a:rPr lang="en-GB" sz="1400" b="0" i="0" u="none" strike="noStrike" cap="none">
                <a:solidFill>
                  <a:srgbClr val="5F6368"/>
                </a:solidFill>
                <a:latin typeface="Arial"/>
                <a:ea typeface="Arial"/>
                <a:cs typeface="Arial"/>
                <a:sym typeface="Arial"/>
              </a:rPr>
              <a:t>ation </a:t>
            </a:r>
            <a:endParaRPr sz="1400" b="0" i="0" u="none" strike="noStrike" cap="none">
              <a:solidFill>
                <a:srgbClr val="5F6368"/>
              </a:solidFill>
              <a:latin typeface="Arial"/>
              <a:ea typeface="Arial"/>
              <a:cs typeface="Arial"/>
              <a:sym typeface="Arial"/>
            </a:endParaRPr>
          </a:p>
        </p:txBody>
      </p:sp>
      <p:sp>
        <p:nvSpPr>
          <p:cNvPr id="508" name="Google Shape;508;g2f0d885b75e_3_338"/>
          <p:cNvSpPr/>
          <p:nvPr/>
        </p:nvSpPr>
        <p:spPr>
          <a:xfrm>
            <a:off x="1649781" y="3004555"/>
            <a:ext cx="3427535" cy="964112"/>
          </a:xfrm>
          <a:custGeom>
            <a:avLst/>
            <a:gdLst/>
            <a:ahLst/>
            <a:cxnLst/>
            <a:rect l="l" t="t" r="r" b="b"/>
            <a:pathLst>
              <a:path w="4570047" h="1285483" extrusionOk="0">
                <a:moveTo>
                  <a:pt x="0" y="214251"/>
                </a:moveTo>
                <a:cubicBezTo>
                  <a:pt x="-7072" y="91561"/>
                  <a:pt x="90905" y="1883"/>
                  <a:pt x="214251" y="0"/>
                </a:cubicBezTo>
                <a:cubicBezTo>
                  <a:pt x="2001942" y="132882"/>
                  <a:pt x="2560659" y="-84951"/>
                  <a:pt x="4355796" y="0"/>
                </a:cubicBezTo>
                <a:cubicBezTo>
                  <a:pt x="4471779" y="2290"/>
                  <a:pt x="4566693" y="114460"/>
                  <a:pt x="4570047" y="214251"/>
                </a:cubicBezTo>
                <a:cubicBezTo>
                  <a:pt x="4601066" y="364191"/>
                  <a:pt x="4602471" y="786044"/>
                  <a:pt x="4570047" y="1071232"/>
                </a:cubicBezTo>
                <a:cubicBezTo>
                  <a:pt x="4572753" y="1189881"/>
                  <a:pt x="4479768" y="1273867"/>
                  <a:pt x="4355796" y="1285483"/>
                </a:cubicBezTo>
                <a:cubicBezTo>
                  <a:pt x="2392674" y="1373122"/>
                  <a:pt x="2214639" y="1212804"/>
                  <a:pt x="214251" y="1285483"/>
                </a:cubicBezTo>
                <a:cubicBezTo>
                  <a:pt x="95515" y="1281591"/>
                  <a:pt x="-7774" y="1200364"/>
                  <a:pt x="0" y="1071232"/>
                </a:cubicBezTo>
                <a:cubicBezTo>
                  <a:pt x="-10960" y="714274"/>
                  <a:pt x="-68139" y="479782"/>
                  <a:pt x="0" y="214251"/>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09" name="Google Shape;509;g2f0d885b75e_3_338"/>
          <p:cNvSpPr txBox="1"/>
          <p:nvPr/>
        </p:nvSpPr>
        <p:spPr>
          <a:xfrm>
            <a:off x="5475480" y="3253453"/>
            <a:ext cx="19413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Experimental results</a:t>
            </a:r>
            <a:endParaRPr sz="1400" b="0" i="0" u="none" strike="noStrike" cap="none">
              <a:solidFill>
                <a:srgbClr val="5F6368"/>
              </a:solidFill>
              <a:latin typeface="Arial"/>
              <a:ea typeface="Arial"/>
              <a:cs typeface="Arial"/>
              <a:sym typeface="Arial"/>
            </a:endParaRPr>
          </a:p>
        </p:txBody>
      </p:sp>
      <p:sp>
        <p:nvSpPr>
          <p:cNvPr id="510" name="Google Shape;510;g2f0d885b75e_3_338"/>
          <p:cNvSpPr txBox="1">
            <a:spLocks noGrp="1"/>
          </p:cNvSpPr>
          <p:nvPr>
            <p:ph type="title"/>
          </p:nvPr>
        </p:nvSpPr>
        <p:spPr>
          <a:xfrm>
            <a:off x="628650" y="273844"/>
            <a:ext cx="7886700" cy="5043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1800"/>
              <a:buFont typeface="Bookman Old Style"/>
              <a:buNone/>
            </a:pPr>
            <a:r>
              <a:rPr lang="en-GB" sz="2500" b="0" i="0" u="none" strike="noStrike" cap="none">
                <a:solidFill>
                  <a:schemeClr val="dk1"/>
                </a:solidFill>
                <a:latin typeface="Arial"/>
                <a:ea typeface="Arial"/>
                <a:cs typeface="Arial"/>
                <a:sym typeface="Arial"/>
              </a:rPr>
              <a:t>Methodology Papers</a:t>
            </a:r>
            <a:endParaRPr sz="2500" b="0" i="0" u="none" strike="noStrike" cap="none">
              <a:solidFill>
                <a:srgbClr val="000000"/>
              </a:solidFill>
              <a:latin typeface="Arial"/>
              <a:ea typeface="Arial"/>
              <a:cs typeface="Arial"/>
              <a:sym typeface="Arial"/>
            </a:endParaRPr>
          </a:p>
        </p:txBody>
      </p:sp>
      <p:sp>
        <p:nvSpPr>
          <p:cNvPr id="511" name="Google Shape;511;g2f0d885b75e_3_338"/>
          <p:cNvSpPr txBox="1"/>
          <p:nvPr/>
        </p:nvSpPr>
        <p:spPr>
          <a:xfrm>
            <a:off x="709675" y="4523400"/>
            <a:ext cx="79686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rgbClr val="00A9CE"/>
                </a:solidFill>
                <a:latin typeface="Arial"/>
                <a:ea typeface="Arial"/>
                <a:cs typeface="Arial"/>
                <a:sym typeface="Arial"/>
              </a:rPr>
              <a:t>Zhang W, Feng Y, Meng F, et al. Bridging the gap between training and inference for neural machine translation[J]. arXiv preprint arXiv:1906.02448, 2019.</a:t>
            </a:r>
            <a:endParaRPr sz="900" b="0" i="0" u="none" strike="noStrike" cap="none">
              <a:solidFill>
                <a:srgbClr val="00A9CE"/>
              </a:solidFill>
              <a:latin typeface="Arial"/>
              <a:ea typeface="Arial"/>
              <a:cs typeface="Arial"/>
              <a:sym typeface="Arial"/>
            </a:endParaRPr>
          </a:p>
        </p:txBody>
      </p:sp>
      <p:sp>
        <p:nvSpPr>
          <p:cNvPr id="512" name="Google Shape;512;g2f0d885b75e_3_338"/>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595959"/>
                </a:solidFill>
                <a:latin typeface="Arial"/>
                <a:ea typeface="Arial"/>
                <a:cs typeface="Arial"/>
                <a:sym typeface="Arial"/>
              </a:rPr>
              <a:t>54</a:t>
            </a:fld>
            <a:endParaRPr sz="1000" b="0" i="0" u="none" strike="noStrike" cap="none">
              <a:solidFill>
                <a:srgbClr val="595959"/>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g2f0d885b75e_3_351"/>
          <p:cNvPicPr preferRelativeResize="0"/>
          <p:nvPr/>
        </p:nvPicPr>
        <p:blipFill rotWithShape="1">
          <a:blip r:embed="rId3">
            <a:alphaModFix/>
          </a:blip>
          <a:srcRect/>
          <a:stretch/>
        </p:blipFill>
        <p:spPr>
          <a:xfrm>
            <a:off x="1692327" y="1793899"/>
            <a:ext cx="3384989" cy="2233029"/>
          </a:xfrm>
          <a:prstGeom prst="rect">
            <a:avLst/>
          </a:prstGeom>
          <a:noFill/>
          <a:ln>
            <a:noFill/>
          </a:ln>
        </p:spPr>
      </p:pic>
      <p:sp>
        <p:nvSpPr>
          <p:cNvPr id="518" name="Google Shape;518;g2f0d885b75e_3_351"/>
          <p:cNvSpPr txBox="1"/>
          <p:nvPr/>
        </p:nvSpPr>
        <p:spPr>
          <a:xfrm>
            <a:off x="628650" y="898400"/>
            <a:ext cx="71637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i="0" u="none" strike="noStrike" cap="none">
                <a:solidFill>
                  <a:srgbClr val="5F6368"/>
                </a:solidFill>
              </a:rPr>
              <a:t>ACL 2019 Best paper </a:t>
            </a:r>
            <a:endParaRPr sz="1400" i="0" u="none" strike="noStrike" cap="none">
              <a:solidFill>
                <a:srgbClr val="5F6368"/>
              </a:solidFill>
            </a:endParaRPr>
          </a:p>
        </p:txBody>
      </p:sp>
      <p:sp>
        <p:nvSpPr>
          <p:cNvPr id="519" name="Google Shape;519;g2f0d885b75e_3_351"/>
          <p:cNvSpPr txBox="1"/>
          <p:nvPr/>
        </p:nvSpPr>
        <p:spPr>
          <a:xfrm>
            <a:off x="285750" y="2235244"/>
            <a:ext cx="12819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Introduction</a:t>
            </a:r>
            <a:endParaRPr sz="1400" b="0" i="0" u="none" strike="noStrike" cap="none">
              <a:solidFill>
                <a:srgbClr val="5F6368"/>
              </a:solidFill>
              <a:latin typeface="Arial"/>
              <a:ea typeface="Arial"/>
              <a:cs typeface="Arial"/>
              <a:sym typeface="Arial"/>
            </a:endParaRPr>
          </a:p>
        </p:txBody>
      </p:sp>
      <p:sp>
        <p:nvSpPr>
          <p:cNvPr id="520" name="Google Shape;520;g2f0d885b75e_3_351"/>
          <p:cNvSpPr/>
          <p:nvPr/>
        </p:nvSpPr>
        <p:spPr>
          <a:xfrm>
            <a:off x="1727269" y="1793899"/>
            <a:ext cx="3427535" cy="504662"/>
          </a:xfrm>
          <a:custGeom>
            <a:avLst/>
            <a:gdLst/>
            <a:ahLst/>
            <a:cxnLst/>
            <a:rect l="l" t="t" r="r" b="b"/>
            <a:pathLst>
              <a:path w="4570047" h="672882" extrusionOk="0">
                <a:moveTo>
                  <a:pt x="0" y="112149"/>
                </a:moveTo>
                <a:cubicBezTo>
                  <a:pt x="-10175" y="43935"/>
                  <a:pt x="38953" y="4225"/>
                  <a:pt x="112149" y="0"/>
                </a:cubicBezTo>
                <a:cubicBezTo>
                  <a:pt x="867110" y="132882"/>
                  <a:pt x="2937162" y="-84951"/>
                  <a:pt x="4457898" y="0"/>
                </a:cubicBezTo>
                <a:cubicBezTo>
                  <a:pt x="4512708" y="6961"/>
                  <a:pt x="4567996" y="61547"/>
                  <a:pt x="4570047" y="112149"/>
                </a:cubicBezTo>
                <a:cubicBezTo>
                  <a:pt x="4578962" y="183774"/>
                  <a:pt x="4577922" y="484639"/>
                  <a:pt x="4570047" y="560733"/>
                </a:cubicBezTo>
                <a:cubicBezTo>
                  <a:pt x="4577290" y="623530"/>
                  <a:pt x="4522053" y="668319"/>
                  <a:pt x="4457898" y="672882"/>
                </a:cubicBezTo>
                <a:cubicBezTo>
                  <a:pt x="3410115" y="760521"/>
                  <a:pt x="1759807" y="600203"/>
                  <a:pt x="112149" y="672882"/>
                </a:cubicBezTo>
                <a:cubicBezTo>
                  <a:pt x="49445" y="665573"/>
                  <a:pt x="-2562" y="626232"/>
                  <a:pt x="0" y="560733"/>
                </a:cubicBezTo>
                <a:cubicBezTo>
                  <a:pt x="-1733" y="443606"/>
                  <a:pt x="36947" y="190068"/>
                  <a:pt x="0" y="112149"/>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1" name="Google Shape;521;g2f0d885b75e_3_351"/>
          <p:cNvSpPr txBox="1"/>
          <p:nvPr/>
        </p:nvSpPr>
        <p:spPr>
          <a:xfrm>
            <a:off x="5716641" y="2046230"/>
            <a:ext cx="2798700" cy="9312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Starting with the introduction of the task and its value, then short summary of existing methods </a:t>
            </a:r>
            <a:endParaRPr sz="1400" b="0" i="0" u="none" strike="noStrike" cap="none">
              <a:solidFill>
                <a:srgbClr val="5F6368"/>
              </a:solidFill>
              <a:latin typeface="Arial"/>
              <a:ea typeface="Arial"/>
              <a:cs typeface="Arial"/>
              <a:sym typeface="Arial"/>
            </a:endParaRPr>
          </a:p>
        </p:txBody>
      </p:sp>
      <p:sp>
        <p:nvSpPr>
          <p:cNvPr id="522" name="Google Shape;522;g2f0d885b75e_3_351"/>
          <p:cNvSpPr txBox="1">
            <a:spLocks noGrp="1"/>
          </p:cNvSpPr>
          <p:nvPr>
            <p:ph type="title"/>
          </p:nvPr>
        </p:nvSpPr>
        <p:spPr>
          <a:xfrm>
            <a:off x="628650" y="273844"/>
            <a:ext cx="7886700" cy="5043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1800"/>
              <a:buFont typeface="Bookman Old Style"/>
              <a:buNone/>
            </a:pPr>
            <a:r>
              <a:rPr lang="en-GB" sz="2500" b="0" i="0" u="none" strike="noStrike" cap="none">
                <a:solidFill>
                  <a:schemeClr val="dk1"/>
                </a:solidFill>
                <a:latin typeface="Arial"/>
                <a:ea typeface="Arial"/>
                <a:cs typeface="Arial"/>
                <a:sym typeface="Arial"/>
              </a:rPr>
              <a:t>Methodology Papers</a:t>
            </a:r>
            <a:endParaRPr sz="2500" b="0" i="0" u="none" strike="noStrike" cap="none">
              <a:solidFill>
                <a:srgbClr val="000000"/>
              </a:solidFill>
              <a:latin typeface="Arial"/>
              <a:ea typeface="Arial"/>
              <a:cs typeface="Arial"/>
              <a:sym typeface="Arial"/>
            </a:endParaRPr>
          </a:p>
        </p:txBody>
      </p:sp>
      <p:sp>
        <p:nvSpPr>
          <p:cNvPr id="523" name="Google Shape;523;g2f0d885b75e_3_351"/>
          <p:cNvSpPr txBox="1"/>
          <p:nvPr/>
        </p:nvSpPr>
        <p:spPr>
          <a:xfrm>
            <a:off x="709675" y="4523400"/>
            <a:ext cx="79686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rgbClr val="00A9CE"/>
                </a:solidFill>
                <a:latin typeface="Arial"/>
                <a:ea typeface="Arial"/>
                <a:cs typeface="Arial"/>
                <a:sym typeface="Arial"/>
              </a:rPr>
              <a:t>Zhang W, Feng Y, Meng F, et al. Bridging the gap between training and inference for neural machine translation[J]. arXiv preprint arXiv:1906.02448, 2019.</a:t>
            </a:r>
            <a:endParaRPr sz="900" b="0" i="0" u="none" strike="noStrike" cap="none">
              <a:solidFill>
                <a:srgbClr val="00A9CE"/>
              </a:solidFill>
              <a:latin typeface="Arial"/>
              <a:ea typeface="Arial"/>
              <a:cs typeface="Arial"/>
              <a:sym typeface="Arial"/>
            </a:endParaRPr>
          </a:p>
        </p:txBody>
      </p:sp>
      <p:sp>
        <p:nvSpPr>
          <p:cNvPr id="524" name="Google Shape;524;g2f0d885b75e_3_351"/>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595959"/>
                </a:solidFill>
                <a:latin typeface="Arial"/>
                <a:ea typeface="Arial"/>
                <a:cs typeface="Arial"/>
                <a:sym typeface="Arial"/>
              </a:rPr>
              <a:t>55</a:t>
            </a:fld>
            <a:endParaRPr sz="1000" b="0" i="0" u="none" strike="noStrike" cap="none">
              <a:solidFill>
                <a:srgbClr val="595959"/>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2f0d885b75e_3_367"/>
          <p:cNvSpPr txBox="1">
            <a:spLocks noGrp="1"/>
          </p:cNvSpPr>
          <p:nvPr>
            <p:ph type="title"/>
          </p:nvPr>
        </p:nvSpPr>
        <p:spPr>
          <a:xfrm>
            <a:off x="628650" y="273844"/>
            <a:ext cx="7886700" cy="5043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1800"/>
              <a:buFont typeface="Bookman Old Style"/>
              <a:buNone/>
            </a:pPr>
            <a:r>
              <a:rPr lang="en-GB" sz="2500" b="0" i="0" u="none" strike="noStrike" cap="none">
                <a:solidFill>
                  <a:srgbClr val="000000"/>
                </a:solidFill>
                <a:latin typeface="Arial"/>
                <a:ea typeface="Arial"/>
                <a:cs typeface="Arial"/>
                <a:sym typeface="Arial"/>
              </a:rPr>
              <a:t>Analysis Paper-Example</a:t>
            </a:r>
            <a:endParaRPr sz="2500" b="0" i="0" u="none" strike="noStrike" cap="none">
              <a:solidFill>
                <a:srgbClr val="000000"/>
              </a:solidFill>
              <a:latin typeface="Arial"/>
              <a:ea typeface="Arial"/>
              <a:cs typeface="Arial"/>
              <a:sym typeface="Arial"/>
            </a:endParaRPr>
          </a:p>
        </p:txBody>
      </p:sp>
      <p:sp>
        <p:nvSpPr>
          <p:cNvPr id="530" name="Google Shape;530;g2f0d885b75e_3_367"/>
          <p:cNvSpPr txBox="1"/>
          <p:nvPr/>
        </p:nvSpPr>
        <p:spPr>
          <a:xfrm>
            <a:off x="628650" y="898400"/>
            <a:ext cx="71637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ACL 2019 Paper on neural extractive summarisation</a:t>
            </a:r>
            <a:endParaRPr sz="1400" b="0" i="0" u="none" strike="noStrike" cap="none">
              <a:solidFill>
                <a:srgbClr val="5F6368"/>
              </a:solidFill>
              <a:latin typeface="Arial"/>
              <a:ea typeface="Arial"/>
              <a:cs typeface="Arial"/>
              <a:sym typeface="Arial"/>
            </a:endParaRPr>
          </a:p>
        </p:txBody>
      </p:sp>
      <p:sp>
        <p:nvSpPr>
          <p:cNvPr id="531" name="Google Shape;531;g2f0d885b75e_3_367"/>
          <p:cNvSpPr txBox="1"/>
          <p:nvPr/>
        </p:nvSpPr>
        <p:spPr>
          <a:xfrm>
            <a:off x="598546" y="4419436"/>
            <a:ext cx="84084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rgbClr val="00A9CE"/>
                </a:solidFill>
                <a:latin typeface="Arial"/>
                <a:ea typeface="Arial"/>
                <a:cs typeface="Arial"/>
                <a:sym typeface="Arial"/>
              </a:rPr>
              <a:t>Zhong M, Liu P, Wang D, et al. Searching for Effective Neural Extractive Summarization: What Works and What’s Next[C]//Proceedings of the 57th Annual Meeting of the Association for Computational Linguistics. 2019: 1049-1058.</a:t>
            </a:r>
            <a:endParaRPr sz="900" b="0" i="0" u="none" strike="noStrike" cap="none">
              <a:solidFill>
                <a:srgbClr val="00A9CE"/>
              </a:solidFill>
              <a:latin typeface="Arial"/>
              <a:ea typeface="Arial"/>
              <a:cs typeface="Arial"/>
              <a:sym typeface="Arial"/>
            </a:endParaRPr>
          </a:p>
        </p:txBody>
      </p:sp>
      <p:sp>
        <p:nvSpPr>
          <p:cNvPr id="532" name="Google Shape;532;g2f0d885b75e_3_367"/>
          <p:cNvSpPr txBox="1"/>
          <p:nvPr/>
        </p:nvSpPr>
        <p:spPr>
          <a:xfrm>
            <a:off x="335280" y="2572404"/>
            <a:ext cx="14076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Abstract</a:t>
            </a:r>
            <a:endParaRPr sz="1400" b="0" i="0" u="none" strike="noStrike" cap="none">
              <a:solidFill>
                <a:srgbClr val="5F6368"/>
              </a:solidFill>
              <a:latin typeface="Arial"/>
              <a:ea typeface="Arial"/>
              <a:cs typeface="Arial"/>
              <a:sym typeface="Arial"/>
            </a:endParaRPr>
          </a:p>
        </p:txBody>
      </p:sp>
      <p:sp>
        <p:nvSpPr>
          <p:cNvPr id="533" name="Google Shape;533;g2f0d885b75e_3_367"/>
          <p:cNvSpPr txBox="1"/>
          <p:nvPr/>
        </p:nvSpPr>
        <p:spPr>
          <a:xfrm>
            <a:off x="4899531" y="1642274"/>
            <a:ext cx="2941200" cy="7158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Research gap in existing work, namely the aspects that have not been evaluated and analysed.</a:t>
            </a:r>
            <a:endParaRPr sz="1400" b="0" i="0" u="none" strike="noStrike" cap="none">
              <a:solidFill>
                <a:srgbClr val="5F6368"/>
              </a:solidFill>
              <a:latin typeface="Arial"/>
              <a:ea typeface="Arial"/>
              <a:cs typeface="Arial"/>
              <a:sym typeface="Arial"/>
            </a:endParaRPr>
          </a:p>
        </p:txBody>
      </p:sp>
      <p:pic>
        <p:nvPicPr>
          <p:cNvPr id="534" name="Google Shape;534;g2f0d885b75e_3_367"/>
          <p:cNvPicPr preferRelativeResize="0"/>
          <p:nvPr/>
        </p:nvPicPr>
        <p:blipFill rotWithShape="1">
          <a:blip r:embed="rId3">
            <a:alphaModFix/>
          </a:blip>
          <a:srcRect/>
          <a:stretch/>
        </p:blipFill>
        <p:spPr>
          <a:xfrm>
            <a:off x="1739673" y="1366081"/>
            <a:ext cx="2832327" cy="2966644"/>
          </a:xfrm>
          <a:prstGeom prst="rect">
            <a:avLst/>
          </a:prstGeom>
          <a:noFill/>
          <a:ln>
            <a:noFill/>
          </a:ln>
        </p:spPr>
      </p:pic>
      <p:sp>
        <p:nvSpPr>
          <p:cNvPr id="535" name="Google Shape;535;g2f0d885b75e_3_367"/>
          <p:cNvSpPr/>
          <p:nvPr/>
        </p:nvSpPr>
        <p:spPr>
          <a:xfrm>
            <a:off x="1651480" y="1728407"/>
            <a:ext cx="2920521" cy="540009"/>
          </a:xfrm>
          <a:custGeom>
            <a:avLst/>
            <a:gdLst/>
            <a:ahLst/>
            <a:cxnLst/>
            <a:rect l="l" t="t" r="r" b="b"/>
            <a:pathLst>
              <a:path w="3894028" h="720012" extrusionOk="0">
                <a:moveTo>
                  <a:pt x="0" y="120004"/>
                </a:moveTo>
                <a:cubicBezTo>
                  <a:pt x="-6258" y="49868"/>
                  <a:pt x="47685" y="2268"/>
                  <a:pt x="120004" y="0"/>
                </a:cubicBezTo>
                <a:cubicBezTo>
                  <a:pt x="1384097" y="132882"/>
                  <a:pt x="3348456" y="-84951"/>
                  <a:pt x="3774024" y="0"/>
                </a:cubicBezTo>
                <a:cubicBezTo>
                  <a:pt x="3831444" y="8649"/>
                  <a:pt x="3892492" y="62218"/>
                  <a:pt x="3894028" y="120004"/>
                </a:cubicBezTo>
                <a:cubicBezTo>
                  <a:pt x="3874704" y="247565"/>
                  <a:pt x="3902619" y="424846"/>
                  <a:pt x="3894028" y="600008"/>
                </a:cubicBezTo>
                <a:cubicBezTo>
                  <a:pt x="3905455" y="667640"/>
                  <a:pt x="3845258" y="709808"/>
                  <a:pt x="3774024" y="720012"/>
                </a:cubicBezTo>
                <a:cubicBezTo>
                  <a:pt x="2145285" y="807651"/>
                  <a:pt x="712304" y="647333"/>
                  <a:pt x="120004" y="720012"/>
                </a:cubicBezTo>
                <a:cubicBezTo>
                  <a:pt x="52528" y="708569"/>
                  <a:pt x="-6894" y="675865"/>
                  <a:pt x="0" y="600008"/>
                </a:cubicBezTo>
                <a:cubicBezTo>
                  <a:pt x="14743" y="540943"/>
                  <a:pt x="-37358" y="285649"/>
                  <a:pt x="0" y="120004"/>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6" name="Google Shape;536;g2f0d885b75e_3_367"/>
          <p:cNvSpPr/>
          <p:nvPr/>
        </p:nvSpPr>
        <p:spPr>
          <a:xfrm>
            <a:off x="1651479" y="1375117"/>
            <a:ext cx="2920521" cy="344254"/>
          </a:xfrm>
          <a:custGeom>
            <a:avLst/>
            <a:gdLst/>
            <a:ahLst/>
            <a:cxnLst/>
            <a:rect l="l" t="t" r="r" b="b"/>
            <a:pathLst>
              <a:path w="3894028" h="459005" extrusionOk="0">
                <a:moveTo>
                  <a:pt x="0" y="76502"/>
                </a:moveTo>
                <a:cubicBezTo>
                  <a:pt x="-2822" y="32510"/>
                  <a:pt x="27965" y="2359"/>
                  <a:pt x="76502" y="0"/>
                </a:cubicBezTo>
                <a:cubicBezTo>
                  <a:pt x="720422" y="132882"/>
                  <a:pt x="1988284" y="-84951"/>
                  <a:pt x="3817526" y="0"/>
                </a:cubicBezTo>
                <a:cubicBezTo>
                  <a:pt x="3854242" y="5405"/>
                  <a:pt x="3892951" y="40205"/>
                  <a:pt x="3894028" y="76502"/>
                </a:cubicBezTo>
                <a:cubicBezTo>
                  <a:pt x="3917310" y="144083"/>
                  <a:pt x="3895826" y="286786"/>
                  <a:pt x="3894028" y="382503"/>
                </a:cubicBezTo>
                <a:cubicBezTo>
                  <a:pt x="3894813" y="424847"/>
                  <a:pt x="3862438" y="453528"/>
                  <a:pt x="3817526" y="459005"/>
                </a:cubicBezTo>
                <a:cubicBezTo>
                  <a:pt x="2565290" y="546644"/>
                  <a:pt x="574203" y="386326"/>
                  <a:pt x="76502" y="459005"/>
                </a:cubicBezTo>
                <a:cubicBezTo>
                  <a:pt x="33569" y="452505"/>
                  <a:pt x="-884" y="425982"/>
                  <a:pt x="0" y="382503"/>
                </a:cubicBezTo>
                <a:cubicBezTo>
                  <a:pt x="-11357" y="305506"/>
                  <a:pt x="-17456" y="219473"/>
                  <a:pt x="0" y="76502"/>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7" name="Google Shape;537;g2f0d885b75e_3_367"/>
          <p:cNvSpPr txBox="1"/>
          <p:nvPr/>
        </p:nvSpPr>
        <p:spPr>
          <a:xfrm>
            <a:off x="4975731" y="1249885"/>
            <a:ext cx="25881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Task and background</a:t>
            </a:r>
            <a:endParaRPr sz="1400" b="0" i="0" u="none" strike="noStrike" cap="none">
              <a:solidFill>
                <a:srgbClr val="5F6368"/>
              </a:solidFill>
              <a:latin typeface="Arial"/>
              <a:ea typeface="Arial"/>
              <a:cs typeface="Arial"/>
              <a:sym typeface="Arial"/>
            </a:endParaRPr>
          </a:p>
        </p:txBody>
      </p:sp>
      <p:sp>
        <p:nvSpPr>
          <p:cNvPr id="538" name="Google Shape;538;g2f0d885b75e_3_367"/>
          <p:cNvSpPr/>
          <p:nvPr/>
        </p:nvSpPr>
        <p:spPr>
          <a:xfrm>
            <a:off x="1651479" y="2268416"/>
            <a:ext cx="2920521" cy="1341587"/>
          </a:xfrm>
          <a:custGeom>
            <a:avLst/>
            <a:gdLst/>
            <a:ahLst/>
            <a:cxnLst/>
            <a:rect l="l" t="t" r="r" b="b"/>
            <a:pathLst>
              <a:path w="3894028" h="1788783" extrusionOk="0">
                <a:moveTo>
                  <a:pt x="0" y="298136"/>
                </a:moveTo>
                <a:cubicBezTo>
                  <a:pt x="-2769" y="131772"/>
                  <a:pt x="106958" y="9954"/>
                  <a:pt x="298136" y="0"/>
                </a:cubicBezTo>
                <a:cubicBezTo>
                  <a:pt x="1593447" y="132882"/>
                  <a:pt x="2665709" y="-84951"/>
                  <a:pt x="3595892" y="0"/>
                </a:cubicBezTo>
                <a:cubicBezTo>
                  <a:pt x="3738472" y="21559"/>
                  <a:pt x="3890567" y="152611"/>
                  <a:pt x="3894028" y="298136"/>
                </a:cubicBezTo>
                <a:cubicBezTo>
                  <a:pt x="3829488" y="791139"/>
                  <a:pt x="3937955" y="1284926"/>
                  <a:pt x="3894028" y="1490647"/>
                </a:cubicBezTo>
                <a:cubicBezTo>
                  <a:pt x="3915785" y="1657884"/>
                  <a:pt x="3763734" y="1782227"/>
                  <a:pt x="3595892" y="1788783"/>
                </a:cubicBezTo>
                <a:cubicBezTo>
                  <a:pt x="2465698" y="1876422"/>
                  <a:pt x="936350" y="1716104"/>
                  <a:pt x="298136" y="1788783"/>
                </a:cubicBezTo>
                <a:cubicBezTo>
                  <a:pt x="131222" y="1767254"/>
                  <a:pt x="-17687" y="1679884"/>
                  <a:pt x="0" y="1490647"/>
                </a:cubicBezTo>
                <a:cubicBezTo>
                  <a:pt x="-27445" y="1364503"/>
                  <a:pt x="-88309" y="889469"/>
                  <a:pt x="0" y="298136"/>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39" name="Google Shape;539;g2f0d885b75e_3_367"/>
          <p:cNvSpPr txBox="1"/>
          <p:nvPr/>
        </p:nvSpPr>
        <p:spPr>
          <a:xfrm>
            <a:off x="4899531" y="2885265"/>
            <a:ext cx="23469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i="0" u="none" strike="noStrike" cap="none">
                <a:solidFill>
                  <a:srgbClr val="5F6368"/>
                </a:solidFill>
              </a:rPr>
              <a:t>Key aspects to analy</a:t>
            </a:r>
            <a:r>
              <a:rPr lang="en-GB">
                <a:solidFill>
                  <a:srgbClr val="5F6368"/>
                </a:solidFill>
              </a:rPr>
              <a:t>s</a:t>
            </a:r>
            <a:r>
              <a:rPr lang="en-GB" sz="1400" i="0" u="none" strike="noStrike" cap="none">
                <a:solidFill>
                  <a:srgbClr val="5F6368"/>
                </a:solidFill>
              </a:rPr>
              <a:t>e</a:t>
            </a:r>
            <a:endParaRPr sz="1400" i="0" u="none" strike="noStrike" cap="none">
              <a:solidFill>
                <a:srgbClr val="5F6368"/>
              </a:solidFill>
            </a:endParaRPr>
          </a:p>
        </p:txBody>
      </p:sp>
      <p:sp>
        <p:nvSpPr>
          <p:cNvPr id="540" name="Google Shape;540;g2f0d885b75e_3_367"/>
          <p:cNvSpPr/>
          <p:nvPr/>
        </p:nvSpPr>
        <p:spPr>
          <a:xfrm>
            <a:off x="1669334" y="3559227"/>
            <a:ext cx="2920521" cy="540009"/>
          </a:xfrm>
          <a:custGeom>
            <a:avLst/>
            <a:gdLst/>
            <a:ahLst/>
            <a:cxnLst/>
            <a:rect l="l" t="t" r="r" b="b"/>
            <a:pathLst>
              <a:path w="3894028" h="720012" extrusionOk="0">
                <a:moveTo>
                  <a:pt x="0" y="120004"/>
                </a:moveTo>
                <a:cubicBezTo>
                  <a:pt x="-6258" y="49868"/>
                  <a:pt x="47685" y="2268"/>
                  <a:pt x="120004" y="0"/>
                </a:cubicBezTo>
                <a:cubicBezTo>
                  <a:pt x="1384097" y="132882"/>
                  <a:pt x="3348456" y="-84951"/>
                  <a:pt x="3774024" y="0"/>
                </a:cubicBezTo>
                <a:cubicBezTo>
                  <a:pt x="3831444" y="8649"/>
                  <a:pt x="3892492" y="62218"/>
                  <a:pt x="3894028" y="120004"/>
                </a:cubicBezTo>
                <a:cubicBezTo>
                  <a:pt x="3874704" y="247565"/>
                  <a:pt x="3902619" y="424846"/>
                  <a:pt x="3894028" y="600008"/>
                </a:cubicBezTo>
                <a:cubicBezTo>
                  <a:pt x="3905455" y="667640"/>
                  <a:pt x="3845258" y="709808"/>
                  <a:pt x="3774024" y="720012"/>
                </a:cubicBezTo>
                <a:cubicBezTo>
                  <a:pt x="2145285" y="807651"/>
                  <a:pt x="712304" y="647333"/>
                  <a:pt x="120004" y="720012"/>
                </a:cubicBezTo>
                <a:cubicBezTo>
                  <a:pt x="52528" y="708569"/>
                  <a:pt x="-6894" y="675865"/>
                  <a:pt x="0" y="600008"/>
                </a:cubicBezTo>
                <a:cubicBezTo>
                  <a:pt x="14743" y="540943"/>
                  <a:pt x="-37358" y="285649"/>
                  <a:pt x="0" y="120004"/>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41" name="Google Shape;541;g2f0d885b75e_3_367"/>
          <p:cNvSpPr txBox="1"/>
          <p:nvPr/>
        </p:nvSpPr>
        <p:spPr>
          <a:xfrm>
            <a:off x="4899531" y="3673847"/>
            <a:ext cx="25146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Significance of the analysis</a:t>
            </a:r>
            <a:endParaRPr sz="1400" b="0" i="0" u="none" strike="noStrike" cap="none">
              <a:solidFill>
                <a:srgbClr val="5F6368"/>
              </a:solidFill>
              <a:latin typeface="Arial"/>
              <a:ea typeface="Arial"/>
              <a:cs typeface="Arial"/>
              <a:sym typeface="Arial"/>
            </a:endParaRPr>
          </a:p>
        </p:txBody>
      </p:sp>
      <p:sp>
        <p:nvSpPr>
          <p:cNvPr id="542" name="Google Shape;542;g2f0d885b75e_3_367"/>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595959"/>
                </a:solidFill>
                <a:latin typeface="Arial"/>
                <a:ea typeface="Arial"/>
                <a:cs typeface="Arial"/>
                <a:sym typeface="Arial"/>
              </a:rPr>
              <a:t>56</a:t>
            </a:fld>
            <a:endParaRPr sz="1000" b="0" i="0" u="none" strike="noStrike" cap="none">
              <a:solidFill>
                <a:srgbClr val="595959"/>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g2f0d885b75e_3_384"/>
          <p:cNvSpPr txBox="1"/>
          <p:nvPr/>
        </p:nvSpPr>
        <p:spPr>
          <a:xfrm>
            <a:off x="628650" y="898400"/>
            <a:ext cx="71637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i="0" u="none" strike="noStrike" cap="none">
                <a:solidFill>
                  <a:srgbClr val="5F6368"/>
                </a:solidFill>
              </a:rPr>
              <a:t>ACL 2019 Paper on neural extractive summari</a:t>
            </a:r>
            <a:r>
              <a:rPr lang="en-GB">
                <a:solidFill>
                  <a:srgbClr val="5F6368"/>
                </a:solidFill>
              </a:rPr>
              <a:t>s</a:t>
            </a:r>
            <a:r>
              <a:rPr lang="en-GB" sz="1400" i="0" u="none" strike="noStrike" cap="none">
                <a:solidFill>
                  <a:srgbClr val="5F6368"/>
                </a:solidFill>
              </a:rPr>
              <a:t>ation</a:t>
            </a:r>
            <a:endParaRPr sz="1400" i="0" u="none" strike="noStrike" cap="none">
              <a:solidFill>
                <a:srgbClr val="5F6368"/>
              </a:solidFill>
            </a:endParaRPr>
          </a:p>
        </p:txBody>
      </p:sp>
      <p:sp>
        <p:nvSpPr>
          <p:cNvPr id="548" name="Google Shape;548;g2f0d885b75e_3_384"/>
          <p:cNvSpPr txBox="1"/>
          <p:nvPr/>
        </p:nvSpPr>
        <p:spPr>
          <a:xfrm>
            <a:off x="335280" y="2572404"/>
            <a:ext cx="14076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Introduction</a:t>
            </a:r>
            <a:endParaRPr sz="1400" b="0" i="0" u="none" strike="noStrike" cap="none">
              <a:solidFill>
                <a:srgbClr val="5F6368"/>
              </a:solidFill>
              <a:latin typeface="Arial"/>
              <a:ea typeface="Arial"/>
              <a:cs typeface="Arial"/>
              <a:sym typeface="Arial"/>
            </a:endParaRPr>
          </a:p>
        </p:txBody>
      </p:sp>
      <p:sp>
        <p:nvSpPr>
          <p:cNvPr id="549" name="Google Shape;549;g2f0d885b75e_3_384"/>
          <p:cNvSpPr txBox="1"/>
          <p:nvPr/>
        </p:nvSpPr>
        <p:spPr>
          <a:xfrm>
            <a:off x="5078761" y="2017752"/>
            <a:ext cx="2941200" cy="1577700"/>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Analytical papers generally do not discuss method contributions, but rather present observations; summari</a:t>
            </a:r>
            <a:r>
              <a:rPr lang="en-GB">
                <a:solidFill>
                  <a:srgbClr val="5F6368"/>
                </a:solidFill>
              </a:rPr>
              <a:t>s</a:t>
            </a:r>
            <a:r>
              <a:rPr lang="en-GB" sz="1400" b="0" i="0" u="none" strike="noStrike" cap="none">
                <a:solidFill>
                  <a:srgbClr val="5F6368"/>
                </a:solidFill>
                <a:latin typeface="Arial"/>
                <a:ea typeface="Arial"/>
                <a:cs typeface="Arial"/>
                <a:sym typeface="Arial"/>
              </a:rPr>
              <a:t>e the conclusions derived from the experiments.</a:t>
            </a:r>
            <a:endParaRPr sz="1400" b="0" i="0" u="none" strike="noStrike" cap="none">
              <a:solidFill>
                <a:srgbClr val="5F6368"/>
              </a:solidFill>
              <a:latin typeface="Arial"/>
              <a:ea typeface="Arial"/>
              <a:cs typeface="Arial"/>
              <a:sym typeface="Arial"/>
            </a:endParaRPr>
          </a:p>
        </p:txBody>
      </p:sp>
      <p:pic>
        <p:nvPicPr>
          <p:cNvPr id="550" name="Google Shape;550;g2f0d885b75e_3_384"/>
          <p:cNvPicPr preferRelativeResize="0"/>
          <p:nvPr/>
        </p:nvPicPr>
        <p:blipFill rotWithShape="1">
          <a:blip r:embed="rId3">
            <a:alphaModFix/>
          </a:blip>
          <a:srcRect/>
          <a:stretch/>
        </p:blipFill>
        <p:spPr>
          <a:xfrm>
            <a:off x="1631724" y="1468577"/>
            <a:ext cx="3170968" cy="2657682"/>
          </a:xfrm>
          <a:prstGeom prst="rect">
            <a:avLst/>
          </a:prstGeom>
          <a:noFill/>
          <a:ln>
            <a:noFill/>
          </a:ln>
        </p:spPr>
      </p:pic>
      <p:sp>
        <p:nvSpPr>
          <p:cNvPr id="551" name="Google Shape;551;g2f0d885b75e_3_384"/>
          <p:cNvSpPr txBox="1">
            <a:spLocks noGrp="1"/>
          </p:cNvSpPr>
          <p:nvPr>
            <p:ph type="title"/>
          </p:nvPr>
        </p:nvSpPr>
        <p:spPr>
          <a:xfrm>
            <a:off x="628650" y="273844"/>
            <a:ext cx="7886700" cy="5043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1800"/>
              <a:buFont typeface="Bookman Old Style"/>
              <a:buNone/>
            </a:pPr>
            <a:r>
              <a:rPr lang="en-GB" sz="2500" b="0" i="0" u="none" strike="noStrike" cap="none">
                <a:solidFill>
                  <a:srgbClr val="000000"/>
                </a:solidFill>
                <a:latin typeface="Arial"/>
                <a:ea typeface="Arial"/>
                <a:cs typeface="Arial"/>
                <a:sym typeface="Arial"/>
              </a:rPr>
              <a:t>Analysis Paper-Example</a:t>
            </a:r>
            <a:endParaRPr sz="2500" b="0" i="0" u="none" strike="noStrike" cap="none">
              <a:solidFill>
                <a:srgbClr val="000000"/>
              </a:solidFill>
              <a:latin typeface="Arial"/>
              <a:ea typeface="Arial"/>
              <a:cs typeface="Arial"/>
              <a:sym typeface="Arial"/>
            </a:endParaRPr>
          </a:p>
        </p:txBody>
      </p:sp>
      <p:sp>
        <p:nvSpPr>
          <p:cNvPr id="552" name="Google Shape;552;g2f0d885b75e_3_384"/>
          <p:cNvSpPr txBox="1"/>
          <p:nvPr/>
        </p:nvSpPr>
        <p:spPr>
          <a:xfrm>
            <a:off x="598546" y="4419436"/>
            <a:ext cx="84084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rgbClr val="00A9CE"/>
                </a:solidFill>
                <a:latin typeface="Arial"/>
                <a:ea typeface="Arial"/>
                <a:cs typeface="Arial"/>
                <a:sym typeface="Arial"/>
              </a:rPr>
              <a:t>Zhong M, Liu P, Wang D, et al. Searching for Effective Neural Extractive Summarization: What Works and What’s Next[C]//Proceedings of the 57th Annual Meeting of the Association for Computational Linguistics. 2019: 1049-1058.</a:t>
            </a:r>
            <a:endParaRPr sz="900" b="0" i="0" u="none" strike="noStrike" cap="none">
              <a:solidFill>
                <a:srgbClr val="00A9CE"/>
              </a:solidFill>
              <a:latin typeface="Arial"/>
              <a:ea typeface="Arial"/>
              <a:cs typeface="Arial"/>
              <a:sym typeface="Arial"/>
            </a:endParaRPr>
          </a:p>
        </p:txBody>
      </p:sp>
      <p:sp>
        <p:nvSpPr>
          <p:cNvPr id="553" name="Google Shape;553;g2f0d885b75e_3_384"/>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595959"/>
                </a:solidFill>
                <a:latin typeface="Arial"/>
                <a:ea typeface="Arial"/>
                <a:cs typeface="Arial"/>
                <a:sym typeface="Arial"/>
              </a:rPr>
              <a:t>57</a:t>
            </a:fld>
            <a:endParaRPr sz="1000" b="0" i="0" u="none" strike="noStrike" cap="none">
              <a:solidFill>
                <a:srgbClr val="595959"/>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g2f0d885b75e_3_394"/>
          <p:cNvSpPr txBox="1"/>
          <p:nvPr/>
        </p:nvSpPr>
        <p:spPr>
          <a:xfrm>
            <a:off x="628650" y="898400"/>
            <a:ext cx="71637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ACL 2019 Paper on neural extractive summarisation</a:t>
            </a:r>
            <a:endParaRPr sz="1400" b="0" i="0" u="none" strike="noStrike" cap="none">
              <a:solidFill>
                <a:srgbClr val="5F6368"/>
              </a:solidFill>
              <a:latin typeface="Arial"/>
              <a:ea typeface="Arial"/>
              <a:cs typeface="Arial"/>
              <a:sym typeface="Arial"/>
            </a:endParaRPr>
          </a:p>
        </p:txBody>
      </p:sp>
      <p:sp>
        <p:nvSpPr>
          <p:cNvPr id="559" name="Google Shape;559;g2f0d885b75e_3_394"/>
          <p:cNvSpPr txBox="1"/>
          <p:nvPr/>
        </p:nvSpPr>
        <p:spPr>
          <a:xfrm>
            <a:off x="598546" y="4419436"/>
            <a:ext cx="84084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rgbClr val="00A9CE"/>
                </a:solidFill>
                <a:latin typeface="Arial"/>
                <a:ea typeface="Arial"/>
                <a:cs typeface="Arial"/>
                <a:sym typeface="Arial"/>
              </a:rPr>
              <a:t>Zhong M, Liu P, Wang D, et al. Searching for Effective Neural Extractive Summarization: What Works and What’s Next[C]//Proceedings of the 57th Annual Meeting of the Association for Computational Linguistics. 2019: 1049-1058.</a:t>
            </a:r>
            <a:endParaRPr sz="900" b="0" i="0" u="none" strike="noStrike" cap="none">
              <a:solidFill>
                <a:srgbClr val="00A9CE"/>
              </a:solidFill>
              <a:latin typeface="Arial"/>
              <a:ea typeface="Arial"/>
              <a:cs typeface="Arial"/>
              <a:sym typeface="Arial"/>
            </a:endParaRPr>
          </a:p>
        </p:txBody>
      </p:sp>
      <p:sp>
        <p:nvSpPr>
          <p:cNvPr id="560" name="Google Shape;560;g2f0d885b75e_3_394"/>
          <p:cNvSpPr txBox="1"/>
          <p:nvPr/>
        </p:nvSpPr>
        <p:spPr>
          <a:xfrm>
            <a:off x="335280" y="2572404"/>
            <a:ext cx="14076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Introduction</a:t>
            </a:r>
            <a:endParaRPr sz="1400" b="0" i="0" u="none" strike="noStrike" cap="none">
              <a:solidFill>
                <a:srgbClr val="5F6368"/>
              </a:solidFill>
              <a:latin typeface="Arial"/>
              <a:ea typeface="Arial"/>
              <a:cs typeface="Arial"/>
              <a:sym typeface="Arial"/>
            </a:endParaRPr>
          </a:p>
        </p:txBody>
      </p:sp>
      <p:pic>
        <p:nvPicPr>
          <p:cNvPr id="561" name="Google Shape;561;g2f0d885b75e_3_394"/>
          <p:cNvPicPr preferRelativeResize="0"/>
          <p:nvPr/>
        </p:nvPicPr>
        <p:blipFill rotWithShape="1">
          <a:blip r:embed="rId3">
            <a:alphaModFix/>
          </a:blip>
          <a:srcRect/>
          <a:stretch/>
        </p:blipFill>
        <p:spPr>
          <a:xfrm>
            <a:off x="1742762" y="1509563"/>
            <a:ext cx="3346789" cy="2471737"/>
          </a:xfrm>
          <a:prstGeom prst="rect">
            <a:avLst/>
          </a:prstGeom>
          <a:noFill/>
          <a:ln>
            <a:noFill/>
          </a:ln>
        </p:spPr>
      </p:pic>
      <p:sp>
        <p:nvSpPr>
          <p:cNvPr id="562" name="Google Shape;562;g2f0d885b75e_3_394"/>
          <p:cNvSpPr/>
          <p:nvPr/>
        </p:nvSpPr>
        <p:spPr>
          <a:xfrm>
            <a:off x="1742762" y="1851059"/>
            <a:ext cx="3200527" cy="1495394"/>
          </a:xfrm>
          <a:custGeom>
            <a:avLst/>
            <a:gdLst/>
            <a:ahLst/>
            <a:cxnLst/>
            <a:rect l="l" t="t" r="r" b="b"/>
            <a:pathLst>
              <a:path w="4267370" h="1993859" extrusionOk="0">
                <a:moveTo>
                  <a:pt x="0" y="332316"/>
                </a:moveTo>
                <a:cubicBezTo>
                  <a:pt x="-15328" y="139329"/>
                  <a:pt x="134344" y="5419"/>
                  <a:pt x="332316" y="0"/>
                </a:cubicBezTo>
                <a:cubicBezTo>
                  <a:pt x="1538127" y="132882"/>
                  <a:pt x="2322568" y="-84951"/>
                  <a:pt x="3935054" y="0"/>
                </a:cubicBezTo>
                <a:cubicBezTo>
                  <a:pt x="4103986" y="14259"/>
                  <a:pt x="4260959" y="184218"/>
                  <a:pt x="4267370" y="332316"/>
                </a:cubicBezTo>
                <a:cubicBezTo>
                  <a:pt x="4224665" y="580380"/>
                  <a:pt x="4174831" y="1210540"/>
                  <a:pt x="4267370" y="1661543"/>
                </a:cubicBezTo>
                <a:cubicBezTo>
                  <a:pt x="4284356" y="1847091"/>
                  <a:pt x="4120647" y="1989620"/>
                  <a:pt x="3935054" y="1993859"/>
                </a:cubicBezTo>
                <a:cubicBezTo>
                  <a:pt x="3390237" y="2081498"/>
                  <a:pt x="1515223" y="1921180"/>
                  <a:pt x="332316" y="1993859"/>
                </a:cubicBezTo>
                <a:cubicBezTo>
                  <a:pt x="146517" y="1972250"/>
                  <a:pt x="-11049" y="1860431"/>
                  <a:pt x="0" y="1661543"/>
                </a:cubicBezTo>
                <a:cubicBezTo>
                  <a:pt x="4182" y="1269314"/>
                  <a:pt x="103585" y="723775"/>
                  <a:pt x="0" y="332316"/>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63" name="Google Shape;563;g2f0d885b75e_3_394"/>
          <p:cNvSpPr txBox="1"/>
          <p:nvPr/>
        </p:nvSpPr>
        <p:spPr>
          <a:xfrm>
            <a:off x="5266226" y="1792165"/>
            <a:ext cx="2704800" cy="1577700"/>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Some analytical work involves proposing a very simple improvement strategy based on observations, further enhancing the contribution of the paper.</a:t>
            </a:r>
            <a:endParaRPr sz="1400" b="0" i="0" u="none" strike="noStrike" cap="none">
              <a:solidFill>
                <a:srgbClr val="5F6368"/>
              </a:solidFill>
              <a:latin typeface="Arial"/>
              <a:ea typeface="Arial"/>
              <a:cs typeface="Arial"/>
              <a:sym typeface="Arial"/>
            </a:endParaRPr>
          </a:p>
        </p:txBody>
      </p:sp>
      <p:sp>
        <p:nvSpPr>
          <p:cNvPr id="564" name="Google Shape;564;g2f0d885b75e_3_394"/>
          <p:cNvSpPr txBox="1">
            <a:spLocks noGrp="1"/>
          </p:cNvSpPr>
          <p:nvPr>
            <p:ph type="title"/>
          </p:nvPr>
        </p:nvSpPr>
        <p:spPr>
          <a:xfrm>
            <a:off x="628650" y="273844"/>
            <a:ext cx="7886700" cy="5043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1800"/>
              <a:buFont typeface="Bookman Old Style"/>
              <a:buNone/>
            </a:pPr>
            <a:r>
              <a:rPr lang="en-GB" sz="2500" b="0" i="0" u="none" strike="noStrike" cap="none">
                <a:solidFill>
                  <a:srgbClr val="000000"/>
                </a:solidFill>
                <a:latin typeface="Arial"/>
                <a:ea typeface="Arial"/>
                <a:cs typeface="Arial"/>
                <a:sym typeface="Arial"/>
              </a:rPr>
              <a:t>Analysis Paper-Example</a:t>
            </a:r>
            <a:endParaRPr sz="2500" b="0" i="0" u="none" strike="noStrike" cap="none">
              <a:solidFill>
                <a:srgbClr val="000000"/>
              </a:solidFill>
              <a:latin typeface="Arial"/>
              <a:ea typeface="Arial"/>
              <a:cs typeface="Arial"/>
              <a:sym typeface="Arial"/>
            </a:endParaRPr>
          </a:p>
        </p:txBody>
      </p:sp>
      <p:sp>
        <p:nvSpPr>
          <p:cNvPr id="565" name="Google Shape;565;g2f0d885b75e_3_394"/>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595959"/>
                </a:solidFill>
                <a:latin typeface="Arial"/>
                <a:ea typeface="Arial"/>
                <a:cs typeface="Arial"/>
                <a:sym typeface="Arial"/>
              </a:rPr>
              <a:t>58</a:t>
            </a:fld>
            <a:endParaRPr sz="1000" b="0" i="0" u="none" strike="noStrike" cap="none">
              <a:solidFill>
                <a:srgbClr val="595959"/>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g2f0d885b75e_3_410"/>
          <p:cNvSpPr txBox="1">
            <a:spLocks noGrp="1"/>
          </p:cNvSpPr>
          <p:nvPr>
            <p:ph type="title"/>
          </p:nvPr>
        </p:nvSpPr>
        <p:spPr>
          <a:xfrm>
            <a:off x="628650" y="273844"/>
            <a:ext cx="7886700" cy="5043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1800"/>
              <a:buFont typeface="Bookman Old Style"/>
              <a:buNone/>
            </a:pPr>
            <a:r>
              <a:rPr lang="en-GB" sz="2500" b="0" i="0" u="none" strike="noStrike" cap="none">
                <a:solidFill>
                  <a:srgbClr val="000000"/>
                </a:solidFill>
                <a:latin typeface="Arial"/>
                <a:ea typeface="Arial"/>
                <a:cs typeface="Arial"/>
                <a:sym typeface="Arial"/>
              </a:rPr>
              <a:t>Data Paper-Example</a:t>
            </a:r>
            <a:endParaRPr sz="2500" b="0" i="0" u="none" strike="noStrike" cap="none">
              <a:solidFill>
                <a:srgbClr val="000000"/>
              </a:solidFill>
              <a:latin typeface="Arial"/>
              <a:ea typeface="Arial"/>
              <a:cs typeface="Arial"/>
              <a:sym typeface="Arial"/>
            </a:endParaRPr>
          </a:p>
        </p:txBody>
      </p:sp>
      <p:sp>
        <p:nvSpPr>
          <p:cNvPr id="571" name="Google Shape;571;g2f0d885b75e_3_410"/>
          <p:cNvSpPr txBox="1"/>
          <p:nvPr/>
        </p:nvSpPr>
        <p:spPr>
          <a:xfrm>
            <a:off x="628650" y="898400"/>
            <a:ext cx="71637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ACL 2023 Paper on non-factoid question answering</a:t>
            </a:r>
            <a:endParaRPr sz="1400" b="0" i="0" u="none" strike="noStrike" cap="none">
              <a:solidFill>
                <a:srgbClr val="5F6368"/>
              </a:solidFill>
              <a:latin typeface="Arial"/>
              <a:ea typeface="Arial"/>
              <a:cs typeface="Arial"/>
              <a:sym typeface="Arial"/>
            </a:endParaRPr>
          </a:p>
        </p:txBody>
      </p:sp>
      <p:sp>
        <p:nvSpPr>
          <p:cNvPr id="572" name="Google Shape;572;g2f0d885b75e_3_410"/>
          <p:cNvSpPr txBox="1"/>
          <p:nvPr/>
        </p:nvSpPr>
        <p:spPr>
          <a:xfrm>
            <a:off x="335280" y="2572404"/>
            <a:ext cx="14076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Abstract</a:t>
            </a:r>
            <a:endParaRPr sz="1400" b="0" i="0" u="none" strike="noStrike" cap="none">
              <a:solidFill>
                <a:srgbClr val="5F6368"/>
              </a:solidFill>
              <a:latin typeface="Arial"/>
              <a:ea typeface="Arial"/>
              <a:cs typeface="Arial"/>
              <a:sym typeface="Arial"/>
            </a:endParaRPr>
          </a:p>
        </p:txBody>
      </p:sp>
      <p:pic>
        <p:nvPicPr>
          <p:cNvPr id="573" name="Google Shape;573;g2f0d885b75e_3_410"/>
          <p:cNvPicPr preferRelativeResize="0"/>
          <p:nvPr/>
        </p:nvPicPr>
        <p:blipFill rotWithShape="1">
          <a:blip r:embed="rId3">
            <a:alphaModFix/>
          </a:blip>
          <a:srcRect/>
          <a:stretch/>
        </p:blipFill>
        <p:spPr>
          <a:xfrm>
            <a:off x="1491211" y="1460607"/>
            <a:ext cx="3318065" cy="2957252"/>
          </a:xfrm>
          <a:prstGeom prst="rect">
            <a:avLst/>
          </a:prstGeom>
          <a:noFill/>
          <a:ln>
            <a:noFill/>
          </a:ln>
        </p:spPr>
      </p:pic>
      <p:sp>
        <p:nvSpPr>
          <p:cNvPr id="574" name="Google Shape;574;g2f0d885b75e_3_410"/>
          <p:cNvSpPr/>
          <p:nvPr/>
        </p:nvSpPr>
        <p:spPr>
          <a:xfrm>
            <a:off x="1491211" y="1431890"/>
            <a:ext cx="3259295" cy="743192"/>
          </a:xfrm>
          <a:custGeom>
            <a:avLst/>
            <a:gdLst/>
            <a:ahLst/>
            <a:cxnLst/>
            <a:rect l="l" t="t" r="r" b="b"/>
            <a:pathLst>
              <a:path w="4345727" h="990923" extrusionOk="0">
                <a:moveTo>
                  <a:pt x="0" y="165157"/>
                </a:moveTo>
                <a:cubicBezTo>
                  <a:pt x="-14978" y="64704"/>
                  <a:pt x="63238" y="4018"/>
                  <a:pt x="165157" y="0"/>
                </a:cubicBezTo>
                <a:cubicBezTo>
                  <a:pt x="1204313" y="132882"/>
                  <a:pt x="3553336" y="-84951"/>
                  <a:pt x="4180570" y="0"/>
                </a:cubicBezTo>
                <a:cubicBezTo>
                  <a:pt x="4261454" y="10088"/>
                  <a:pt x="4344208" y="82338"/>
                  <a:pt x="4345727" y="165157"/>
                </a:cubicBezTo>
                <a:cubicBezTo>
                  <a:pt x="4298325" y="273307"/>
                  <a:pt x="4342388" y="746058"/>
                  <a:pt x="4345727" y="825766"/>
                </a:cubicBezTo>
                <a:cubicBezTo>
                  <a:pt x="4347908" y="917239"/>
                  <a:pt x="4273920" y="986527"/>
                  <a:pt x="4180570" y="990923"/>
                </a:cubicBezTo>
                <a:cubicBezTo>
                  <a:pt x="3579739" y="1078562"/>
                  <a:pt x="1213024" y="918244"/>
                  <a:pt x="165157" y="990923"/>
                </a:cubicBezTo>
                <a:cubicBezTo>
                  <a:pt x="72591" y="978031"/>
                  <a:pt x="-5095" y="924061"/>
                  <a:pt x="0" y="825766"/>
                </a:cubicBezTo>
                <a:cubicBezTo>
                  <a:pt x="18178" y="563421"/>
                  <a:pt x="51868" y="451437"/>
                  <a:pt x="0" y="165157"/>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5" name="Google Shape;575;g2f0d885b75e_3_410"/>
          <p:cNvSpPr/>
          <p:nvPr/>
        </p:nvSpPr>
        <p:spPr>
          <a:xfrm>
            <a:off x="1480054" y="2110154"/>
            <a:ext cx="3259295" cy="2253343"/>
          </a:xfrm>
          <a:custGeom>
            <a:avLst/>
            <a:gdLst/>
            <a:ahLst/>
            <a:cxnLst/>
            <a:rect l="l" t="t" r="r" b="b"/>
            <a:pathLst>
              <a:path w="4345727" h="3004458" extrusionOk="0">
                <a:moveTo>
                  <a:pt x="0" y="500753"/>
                </a:moveTo>
                <a:cubicBezTo>
                  <a:pt x="-7862" y="219345"/>
                  <a:pt x="213334" y="4076"/>
                  <a:pt x="500753" y="0"/>
                </a:cubicBezTo>
                <a:cubicBezTo>
                  <a:pt x="1693708" y="132882"/>
                  <a:pt x="3283362" y="-84951"/>
                  <a:pt x="3844974" y="0"/>
                </a:cubicBezTo>
                <a:cubicBezTo>
                  <a:pt x="4108173" y="13046"/>
                  <a:pt x="4341152" y="249480"/>
                  <a:pt x="4345727" y="500753"/>
                </a:cubicBezTo>
                <a:cubicBezTo>
                  <a:pt x="4365914" y="1467445"/>
                  <a:pt x="4498207" y="1680444"/>
                  <a:pt x="4345727" y="2503705"/>
                </a:cubicBezTo>
                <a:cubicBezTo>
                  <a:pt x="4387523" y="2785221"/>
                  <a:pt x="4135256" y="2976213"/>
                  <a:pt x="3844974" y="3004458"/>
                </a:cubicBezTo>
                <a:cubicBezTo>
                  <a:pt x="3132595" y="3092097"/>
                  <a:pt x="1855913" y="2931779"/>
                  <a:pt x="500753" y="3004458"/>
                </a:cubicBezTo>
                <a:cubicBezTo>
                  <a:pt x="220183" y="2966198"/>
                  <a:pt x="-29531" y="2821303"/>
                  <a:pt x="0" y="2503705"/>
                </a:cubicBezTo>
                <a:cubicBezTo>
                  <a:pt x="-38581" y="1798905"/>
                  <a:pt x="63341" y="930599"/>
                  <a:pt x="0" y="500753"/>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6" name="Google Shape;576;g2f0d885b75e_3_410"/>
          <p:cNvSpPr txBox="1"/>
          <p:nvPr/>
        </p:nvSpPr>
        <p:spPr>
          <a:xfrm>
            <a:off x="5155877" y="1735402"/>
            <a:ext cx="30321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One sentence to summari</a:t>
            </a:r>
            <a:r>
              <a:rPr lang="en-GB">
                <a:solidFill>
                  <a:srgbClr val="5F6368"/>
                </a:solidFill>
              </a:rPr>
              <a:t>s</a:t>
            </a:r>
            <a:r>
              <a:rPr lang="en-GB" sz="1400" b="0" i="0" u="none" strike="noStrike" cap="none">
                <a:solidFill>
                  <a:srgbClr val="5F6368"/>
                </a:solidFill>
                <a:latin typeface="Arial"/>
                <a:ea typeface="Arial"/>
                <a:cs typeface="Arial"/>
                <a:sym typeface="Arial"/>
              </a:rPr>
              <a:t>e task</a:t>
            </a:r>
            <a:endParaRPr sz="1400" b="0" i="0" u="none" strike="noStrike" cap="none">
              <a:solidFill>
                <a:srgbClr val="5F6368"/>
              </a:solidFill>
              <a:latin typeface="Arial"/>
              <a:ea typeface="Arial"/>
              <a:cs typeface="Arial"/>
              <a:sym typeface="Arial"/>
            </a:endParaRPr>
          </a:p>
        </p:txBody>
      </p:sp>
      <p:sp>
        <p:nvSpPr>
          <p:cNvPr id="577" name="Google Shape;577;g2f0d885b75e_3_410"/>
          <p:cNvSpPr txBox="1"/>
          <p:nvPr/>
        </p:nvSpPr>
        <p:spPr>
          <a:xfrm>
            <a:off x="5155877" y="2804881"/>
            <a:ext cx="3032100" cy="5001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Challenges</a:t>
            </a:r>
            <a:endParaRPr sz="1100" b="0" i="0" u="none" strike="noStrike" cap="none">
              <a:solidFill>
                <a:srgbClr val="5F6368"/>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Gap of existing benchmark</a:t>
            </a:r>
            <a:endParaRPr sz="1400" b="0" i="0" u="none" strike="noStrike" cap="none">
              <a:solidFill>
                <a:srgbClr val="5F6368"/>
              </a:solidFill>
              <a:latin typeface="Arial"/>
              <a:ea typeface="Arial"/>
              <a:cs typeface="Arial"/>
              <a:sym typeface="Arial"/>
            </a:endParaRPr>
          </a:p>
        </p:txBody>
      </p:sp>
      <p:sp>
        <p:nvSpPr>
          <p:cNvPr id="578" name="Google Shape;578;g2f0d885b75e_3_410"/>
          <p:cNvSpPr txBox="1"/>
          <p:nvPr/>
        </p:nvSpPr>
        <p:spPr>
          <a:xfrm>
            <a:off x="461386" y="4432894"/>
            <a:ext cx="85455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rgbClr val="00A9CE"/>
                </a:solidFill>
                <a:latin typeface="Arial"/>
                <a:ea typeface="Arial"/>
                <a:cs typeface="Arial"/>
                <a:sym typeface="Arial"/>
              </a:rPr>
              <a:t>Bolotova-Baranova V, Blinov V, Filippova S, et al. WikiHowQA: A comprehensive benchmark for multi-document non-factoid question answering[C]//Proceedings of the 61st Annual Meeting of the Association for Computational Linguistics (Volume 1: Long Papers). 2023: 5291-5314.</a:t>
            </a:r>
            <a:endParaRPr sz="900" b="0" i="0" u="none" strike="noStrike" cap="none">
              <a:solidFill>
                <a:srgbClr val="00A9CE"/>
              </a:solidFill>
              <a:latin typeface="Arial"/>
              <a:ea typeface="Arial"/>
              <a:cs typeface="Arial"/>
              <a:sym typeface="Arial"/>
            </a:endParaRPr>
          </a:p>
        </p:txBody>
      </p:sp>
      <p:sp>
        <p:nvSpPr>
          <p:cNvPr id="579" name="Google Shape;579;g2f0d885b75e_3_410"/>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595959"/>
                </a:solidFill>
                <a:latin typeface="Arial"/>
                <a:ea typeface="Arial"/>
                <a:cs typeface="Arial"/>
                <a:sym typeface="Arial"/>
              </a:rPr>
              <a:t>59</a:t>
            </a:fld>
            <a:endParaRPr sz="1000" b="0" i="0" u="none" strike="noStrike" cap="none">
              <a:solidFill>
                <a:srgbClr val="595959"/>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79b92aac20_0_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First things first</a:t>
            </a:r>
            <a:endParaRPr/>
          </a:p>
        </p:txBody>
      </p:sp>
      <p:sp>
        <p:nvSpPr>
          <p:cNvPr id="98" name="Google Shape;98;g279b92aac20_0_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chemeClr val="dk2"/>
              </a:buClr>
              <a:buSzPts val="1800"/>
              <a:buChar char="●"/>
            </a:pPr>
            <a:r>
              <a:rPr lang="en-GB"/>
              <a:t>What idea do you want to convey?</a:t>
            </a:r>
            <a:endParaRPr/>
          </a:p>
          <a:p>
            <a:pPr marL="457200" lvl="0" indent="0" algn="l" rtl="0">
              <a:lnSpc>
                <a:spcPct val="115000"/>
              </a:lnSpc>
              <a:spcBef>
                <a:spcPts val="0"/>
              </a:spcBef>
              <a:spcAft>
                <a:spcPts val="0"/>
              </a:spcAft>
              <a:buClr>
                <a:schemeClr val="dk1"/>
              </a:buClr>
              <a:buSzPts val="1100"/>
              <a:buFont typeface="Arial"/>
              <a:buNone/>
            </a:pPr>
            <a:endParaRPr/>
          </a:p>
          <a:p>
            <a:pPr marL="457200" lvl="0" indent="-342900" algn="l" rtl="0">
              <a:lnSpc>
                <a:spcPct val="115000"/>
              </a:lnSpc>
              <a:spcBef>
                <a:spcPts val="0"/>
              </a:spcBef>
              <a:spcAft>
                <a:spcPts val="0"/>
              </a:spcAft>
              <a:buClr>
                <a:schemeClr val="dk2"/>
              </a:buClr>
              <a:buSzPts val="1800"/>
              <a:buChar char="●"/>
            </a:pPr>
            <a:r>
              <a:rPr lang="en-GB"/>
              <a:t>Identify your audience - you will need to ensure your communication is tailored to them </a:t>
            </a:r>
            <a:endParaRPr/>
          </a:p>
          <a:p>
            <a:pPr marL="457200" lvl="0" indent="0" algn="l" rtl="0">
              <a:lnSpc>
                <a:spcPct val="114999"/>
              </a:lnSpc>
              <a:spcBef>
                <a:spcPts val="0"/>
              </a:spcBef>
              <a:spcAft>
                <a:spcPts val="0"/>
              </a:spcAft>
              <a:buSzPts val="1800"/>
              <a:buNone/>
            </a:pPr>
            <a:endParaRPr/>
          </a:p>
          <a:p>
            <a:pPr marL="457200" lvl="0" indent="-342900" algn="l" rtl="0">
              <a:lnSpc>
                <a:spcPct val="114999"/>
              </a:lnSpc>
              <a:spcBef>
                <a:spcPts val="0"/>
              </a:spcBef>
              <a:spcAft>
                <a:spcPts val="0"/>
              </a:spcAft>
              <a:buSzPts val="1800"/>
              <a:buChar char="●"/>
            </a:pPr>
            <a:r>
              <a:rPr lang="en-GB"/>
              <a:t>How do you want people to perceive you/remember you?</a:t>
            </a:r>
            <a:br>
              <a:rPr lang="en-GB"/>
            </a:br>
            <a:endParaRPr/>
          </a:p>
          <a:p>
            <a:pPr marL="457200" lvl="0" indent="0" algn="l" rtl="0">
              <a:lnSpc>
                <a:spcPct val="114999"/>
              </a:lnSpc>
              <a:spcBef>
                <a:spcPts val="0"/>
              </a:spcBef>
              <a:spcAft>
                <a:spcPts val="0"/>
              </a:spcAft>
              <a:buSzPts val="1800"/>
              <a:buNone/>
            </a:pPr>
            <a:endParaRPr/>
          </a:p>
          <a:p>
            <a:pPr marL="457200" lvl="0" indent="0" algn="l" rtl="0">
              <a:lnSpc>
                <a:spcPct val="114999"/>
              </a:lnSpc>
              <a:spcBef>
                <a:spcPts val="0"/>
              </a:spcBef>
              <a:spcAft>
                <a:spcPts val="0"/>
              </a:spcAft>
              <a:buSzPts val="1800"/>
              <a:buNone/>
            </a:pPr>
            <a:endParaRPr/>
          </a:p>
        </p:txBody>
      </p:sp>
      <p:pic>
        <p:nvPicPr>
          <p:cNvPr id="100" name="Google Shape;100;g279b92aac20_0_14"/>
          <p:cNvPicPr preferRelativeResize="0"/>
          <p:nvPr/>
        </p:nvPicPr>
        <p:blipFill rotWithShape="1">
          <a:blip r:embed="rId3">
            <a:alphaModFix/>
          </a:blip>
          <a:srcRect/>
          <a:stretch/>
        </p:blipFill>
        <p:spPr>
          <a:xfrm>
            <a:off x="415827" y="3953031"/>
            <a:ext cx="1445602" cy="999380"/>
          </a:xfrm>
          <a:prstGeom prst="rect">
            <a:avLst/>
          </a:prstGeom>
          <a:noFill/>
          <a:ln>
            <a:noFill/>
          </a:ln>
        </p:spPr>
      </p:pic>
      <p:sp>
        <p:nvSpPr>
          <p:cNvPr id="2" name="Slide Number Placeholder 1">
            <a:extLst>
              <a:ext uri="{FF2B5EF4-FFF2-40B4-BE49-F238E27FC236}">
                <a16:creationId xmlns:a16="http://schemas.microsoft.com/office/drawing/2014/main" id="{FB3714B4-DA9C-8FE5-FB10-0F03FB3AEE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g2f0d885b75e_3_423"/>
          <p:cNvSpPr txBox="1"/>
          <p:nvPr/>
        </p:nvSpPr>
        <p:spPr>
          <a:xfrm>
            <a:off x="628650" y="898400"/>
            <a:ext cx="71637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ACL 2023 Paper on non-factoid question answering</a:t>
            </a:r>
            <a:endParaRPr sz="1400" b="0" i="0" u="none" strike="noStrike" cap="none">
              <a:solidFill>
                <a:srgbClr val="5F6368"/>
              </a:solidFill>
              <a:latin typeface="Arial"/>
              <a:ea typeface="Arial"/>
              <a:cs typeface="Arial"/>
              <a:sym typeface="Arial"/>
            </a:endParaRPr>
          </a:p>
        </p:txBody>
      </p:sp>
      <p:sp>
        <p:nvSpPr>
          <p:cNvPr id="585" name="Google Shape;585;g2f0d885b75e_3_423"/>
          <p:cNvSpPr txBox="1"/>
          <p:nvPr/>
        </p:nvSpPr>
        <p:spPr>
          <a:xfrm>
            <a:off x="461386" y="4432894"/>
            <a:ext cx="85455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rgbClr val="00A9CE"/>
                </a:solidFill>
                <a:latin typeface="Arial"/>
                <a:ea typeface="Arial"/>
                <a:cs typeface="Arial"/>
                <a:sym typeface="Arial"/>
              </a:rPr>
              <a:t>Bolotova-Baranova V, Blinov V, Filippova S, et al. WikiHowQA: A comprehensive benchmark for multi-document non-factoid question answering[C]//Proceedings of the 61st Annual Meeting of the Association for Computational Linguistics (Volume 1: Long Papers). 2023: 5291-5314.</a:t>
            </a:r>
            <a:endParaRPr sz="900" b="0" i="0" u="none" strike="noStrike" cap="none">
              <a:solidFill>
                <a:srgbClr val="00A9CE"/>
              </a:solidFill>
              <a:latin typeface="Arial"/>
              <a:ea typeface="Arial"/>
              <a:cs typeface="Arial"/>
              <a:sym typeface="Arial"/>
            </a:endParaRPr>
          </a:p>
        </p:txBody>
      </p:sp>
      <p:sp>
        <p:nvSpPr>
          <p:cNvPr id="586" name="Google Shape;586;g2f0d885b75e_3_423"/>
          <p:cNvSpPr txBox="1"/>
          <p:nvPr/>
        </p:nvSpPr>
        <p:spPr>
          <a:xfrm>
            <a:off x="335280" y="2572404"/>
            <a:ext cx="14076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Abstract</a:t>
            </a:r>
            <a:endParaRPr sz="1400" b="0" i="0" u="none" strike="noStrike" cap="none">
              <a:solidFill>
                <a:srgbClr val="5F6368"/>
              </a:solidFill>
              <a:latin typeface="Arial"/>
              <a:ea typeface="Arial"/>
              <a:cs typeface="Arial"/>
              <a:sym typeface="Arial"/>
            </a:endParaRPr>
          </a:p>
        </p:txBody>
      </p:sp>
      <p:sp>
        <p:nvSpPr>
          <p:cNvPr id="587" name="Google Shape;587;g2f0d885b75e_3_423"/>
          <p:cNvSpPr txBox="1"/>
          <p:nvPr/>
        </p:nvSpPr>
        <p:spPr>
          <a:xfrm>
            <a:off x="5178485" y="2112926"/>
            <a:ext cx="3032100" cy="931200"/>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Briefly summarise the name of the dataset, data statistics, and its characteristics.</a:t>
            </a:r>
            <a:endParaRPr sz="1400" b="0" i="0" u="none" strike="noStrike" cap="none">
              <a:solidFill>
                <a:srgbClr val="5F6368"/>
              </a:solidFill>
              <a:latin typeface="Arial"/>
              <a:ea typeface="Arial"/>
              <a:cs typeface="Arial"/>
              <a:sym typeface="Arial"/>
            </a:endParaRPr>
          </a:p>
        </p:txBody>
      </p:sp>
      <p:pic>
        <p:nvPicPr>
          <p:cNvPr id="588" name="Google Shape;588;g2f0d885b75e_3_423"/>
          <p:cNvPicPr preferRelativeResize="0"/>
          <p:nvPr/>
        </p:nvPicPr>
        <p:blipFill rotWithShape="1">
          <a:blip r:embed="rId3">
            <a:alphaModFix/>
          </a:blip>
          <a:srcRect/>
          <a:stretch/>
        </p:blipFill>
        <p:spPr>
          <a:xfrm>
            <a:off x="1367883" y="1340823"/>
            <a:ext cx="3434810" cy="3017160"/>
          </a:xfrm>
          <a:prstGeom prst="rect">
            <a:avLst/>
          </a:prstGeom>
          <a:noFill/>
          <a:ln>
            <a:noFill/>
          </a:ln>
        </p:spPr>
      </p:pic>
      <p:sp>
        <p:nvSpPr>
          <p:cNvPr id="589" name="Google Shape;589;g2f0d885b75e_3_423"/>
          <p:cNvSpPr/>
          <p:nvPr/>
        </p:nvSpPr>
        <p:spPr>
          <a:xfrm>
            <a:off x="1455640" y="2009658"/>
            <a:ext cx="3259295" cy="672378"/>
          </a:xfrm>
          <a:custGeom>
            <a:avLst/>
            <a:gdLst/>
            <a:ahLst/>
            <a:cxnLst/>
            <a:rect l="l" t="t" r="r" b="b"/>
            <a:pathLst>
              <a:path w="4345727" h="896504" extrusionOk="0">
                <a:moveTo>
                  <a:pt x="0" y="149420"/>
                </a:moveTo>
                <a:cubicBezTo>
                  <a:pt x="-2335" y="65458"/>
                  <a:pt x="63000" y="1463"/>
                  <a:pt x="149420" y="0"/>
                </a:cubicBezTo>
                <a:cubicBezTo>
                  <a:pt x="1336813" y="132882"/>
                  <a:pt x="2756190" y="-84951"/>
                  <a:pt x="4196307" y="0"/>
                </a:cubicBezTo>
                <a:cubicBezTo>
                  <a:pt x="4275244" y="3501"/>
                  <a:pt x="4343138" y="81207"/>
                  <a:pt x="4345727" y="149420"/>
                </a:cubicBezTo>
                <a:cubicBezTo>
                  <a:pt x="4360076" y="297254"/>
                  <a:pt x="4381960" y="627348"/>
                  <a:pt x="4345727" y="747084"/>
                </a:cubicBezTo>
                <a:cubicBezTo>
                  <a:pt x="4355932" y="830817"/>
                  <a:pt x="4279456" y="895213"/>
                  <a:pt x="4196307" y="896504"/>
                </a:cubicBezTo>
                <a:cubicBezTo>
                  <a:pt x="2880707" y="984143"/>
                  <a:pt x="816794" y="823825"/>
                  <a:pt x="149420" y="896504"/>
                </a:cubicBezTo>
                <a:cubicBezTo>
                  <a:pt x="66387" y="891630"/>
                  <a:pt x="-2734" y="833405"/>
                  <a:pt x="0" y="747084"/>
                </a:cubicBezTo>
                <a:cubicBezTo>
                  <a:pt x="29682" y="475408"/>
                  <a:pt x="12002" y="393253"/>
                  <a:pt x="0" y="149420"/>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0" name="Google Shape;590;g2f0d885b75e_3_423"/>
          <p:cNvSpPr txBox="1">
            <a:spLocks noGrp="1"/>
          </p:cNvSpPr>
          <p:nvPr>
            <p:ph type="title"/>
          </p:nvPr>
        </p:nvSpPr>
        <p:spPr>
          <a:xfrm>
            <a:off x="628650" y="273844"/>
            <a:ext cx="7886700" cy="5043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1800"/>
              <a:buFont typeface="Bookman Old Style"/>
              <a:buNone/>
            </a:pPr>
            <a:r>
              <a:rPr lang="en-GB" sz="2500" b="0" i="0" u="none" strike="noStrike" cap="none">
                <a:solidFill>
                  <a:srgbClr val="000000"/>
                </a:solidFill>
                <a:latin typeface="Arial"/>
                <a:ea typeface="Arial"/>
                <a:cs typeface="Arial"/>
                <a:sym typeface="Arial"/>
              </a:rPr>
              <a:t>Data Paper-Example</a:t>
            </a:r>
            <a:endParaRPr sz="2500" b="0" i="0" u="none" strike="noStrike" cap="none">
              <a:solidFill>
                <a:srgbClr val="000000"/>
              </a:solidFill>
              <a:latin typeface="Arial"/>
              <a:ea typeface="Arial"/>
              <a:cs typeface="Arial"/>
              <a:sym typeface="Arial"/>
            </a:endParaRPr>
          </a:p>
        </p:txBody>
      </p:sp>
      <p:sp>
        <p:nvSpPr>
          <p:cNvPr id="591" name="Google Shape;591;g2f0d885b75e_3_423"/>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595959"/>
                </a:solidFill>
                <a:latin typeface="Arial"/>
                <a:ea typeface="Arial"/>
                <a:cs typeface="Arial"/>
                <a:sym typeface="Arial"/>
              </a:rPr>
              <a:t>60</a:t>
            </a:fld>
            <a:endParaRPr sz="1000" b="0" i="0" u="none" strike="noStrike" cap="none">
              <a:solidFill>
                <a:srgbClr val="595959"/>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g2f0d885b75e_3_434"/>
          <p:cNvSpPr txBox="1"/>
          <p:nvPr/>
        </p:nvSpPr>
        <p:spPr>
          <a:xfrm>
            <a:off x="628650" y="898400"/>
            <a:ext cx="71637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ACL 2023 Paper on non-factoid question answering</a:t>
            </a:r>
            <a:endParaRPr sz="1400" b="0" i="0" u="none" strike="noStrike" cap="none">
              <a:solidFill>
                <a:srgbClr val="5F6368"/>
              </a:solidFill>
              <a:latin typeface="Arial"/>
              <a:ea typeface="Arial"/>
              <a:cs typeface="Arial"/>
              <a:sym typeface="Arial"/>
            </a:endParaRPr>
          </a:p>
        </p:txBody>
      </p:sp>
      <p:sp>
        <p:nvSpPr>
          <p:cNvPr id="597" name="Google Shape;597;g2f0d885b75e_3_434"/>
          <p:cNvSpPr txBox="1"/>
          <p:nvPr/>
        </p:nvSpPr>
        <p:spPr>
          <a:xfrm>
            <a:off x="461386" y="4432894"/>
            <a:ext cx="85455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rgbClr val="00A9CE"/>
                </a:solidFill>
                <a:latin typeface="Arial"/>
                <a:ea typeface="Arial"/>
                <a:cs typeface="Arial"/>
                <a:sym typeface="Arial"/>
              </a:rPr>
              <a:t>Bolotova-Baranova V, Blinov V, Filippova S, et al. WikiHowQA: A comprehensive benchmark for multi-document non-factoid question answering[C]//Proceedings of the 61st Annual Meeting of the Association for Computational Linguistics (Volume 1: Long Papers). 2023: 5291-5314.</a:t>
            </a:r>
            <a:endParaRPr sz="900" b="0" i="0" u="none" strike="noStrike" cap="none">
              <a:solidFill>
                <a:srgbClr val="00A9CE"/>
              </a:solidFill>
              <a:latin typeface="Arial"/>
              <a:ea typeface="Arial"/>
              <a:cs typeface="Arial"/>
              <a:sym typeface="Arial"/>
            </a:endParaRPr>
          </a:p>
        </p:txBody>
      </p:sp>
      <p:sp>
        <p:nvSpPr>
          <p:cNvPr id="598" name="Google Shape;598;g2f0d885b75e_3_434"/>
          <p:cNvSpPr txBox="1"/>
          <p:nvPr/>
        </p:nvSpPr>
        <p:spPr>
          <a:xfrm>
            <a:off x="335280" y="2572404"/>
            <a:ext cx="14076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Introduction</a:t>
            </a:r>
            <a:endParaRPr sz="1400" b="0" i="0" u="none" strike="noStrike" cap="none">
              <a:solidFill>
                <a:srgbClr val="5F6368"/>
              </a:solidFill>
              <a:latin typeface="Arial"/>
              <a:ea typeface="Arial"/>
              <a:cs typeface="Arial"/>
              <a:sym typeface="Arial"/>
            </a:endParaRPr>
          </a:p>
        </p:txBody>
      </p:sp>
      <p:sp>
        <p:nvSpPr>
          <p:cNvPr id="599" name="Google Shape;599;g2f0d885b75e_3_434"/>
          <p:cNvSpPr txBox="1"/>
          <p:nvPr/>
        </p:nvSpPr>
        <p:spPr>
          <a:xfrm>
            <a:off x="5042833" y="1963458"/>
            <a:ext cx="3032100" cy="1254600"/>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Mention the difficulties and challenges involved in completing this dataset to further highlight the contributions.</a:t>
            </a:r>
            <a:endParaRPr sz="1400" b="0" i="0" u="none" strike="noStrike" cap="none">
              <a:solidFill>
                <a:srgbClr val="5F6368"/>
              </a:solidFill>
              <a:latin typeface="Arial"/>
              <a:ea typeface="Arial"/>
              <a:cs typeface="Arial"/>
              <a:sym typeface="Arial"/>
            </a:endParaRPr>
          </a:p>
        </p:txBody>
      </p:sp>
      <p:pic>
        <p:nvPicPr>
          <p:cNvPr id="600" name="Google Shape;600;g2f0d885b75e_3_434"/>
          <p:cNvPicPr preferRelativeResize="0"/>
          <p:nvPr/>
        </p:nvPicPr>
        <p:blipFill rotWithShape="1">
          <a:blip r:embed="rId3">
            <a:alphaModFix/>
          </a:blip>
          <a:srcRect/>
          <a:stretch/>
        </p:blipFill>
        <p:spPr>
          <a:xfrm>
            <a:off x="1985066" y="1200212"/>
            <a:ext cx="2678041" cy="3207869"/>
          </a:xfrm>
          <a:prstGeom prst="rect">
            <a:avLst/>
          </a:prstGeom>
          <a:noFill/>
          <a:ln>
            <a:noFill/>
          </a:ln>
        </p:spPr>
      </p:pic>
      <p:sp>
        <p:nvSpPr>
          <p:cNvPr id="601" name="Google Shape;601;g2f0d885b75e_3_434"/>
          <p:cNvSpPr/>
          <p:nvPr/>
        </p:nvSpPr>
        <p:spPr>
          <a:xfrm>
            <a:off x="1628974" y="1175399"/>
            <a:ext cx="3259295" cy="672378"/>
          </a:xfrm>
          <a:custGeom>
            <a:avLst/>
            <a:gdLst/>
            <a:ahLst/>
            <a:cxnLst/>
            <a:rect l="l" t="t" r="r" b="b"/>
            <a:pathLst>
              <a:path w="4345727" h="896504" extrusionOk="0">
                <a:moveTo>
                  <a:pt x="0" y="149420"/>
                </a:moveTo>
                <a:cubicBezTo>
                  <a:pt x="-2335" y="65458"/>
                  <a:pt x="63000" y="1463"/>
                  <a:pt x="149420" y="0"/>
                </a:cubicBezTo>
                <a:cubicBezTo>
                  <a:pt x="1336813" y="132882"/>
                  <a:pt x="2756190" y="-84951"/>
                  <a:pt x="4196307" y="0"/>
                </a:cubicBezTo>
                <a:cubicBezTo>
                  <a:pt x="4275244" y="3501"/>
                  <a:pt x="4343138" y="81207"/>
                  <a:pt x="4345727" y="149420"/>
                </a:cubicBezTo>
                <a:cubicBezTo>
                  <a:pt x="4360076" y="297254"/>
                  <a:pt x="4381960" y="627348"/>
                  <a:pt x="4345727" y="747084"/>
                </a:cubicBezTo>
                <a:cubicBezTo>
                  <a:pt x="4355932" y="830817"/>
                  <a:pt x="4279456" y="895213"/>
                  <a:pt x="4196307" y="896504"/>
                </a:cubicBezTo>
                <a:cubicBezTo>
                  <a:pt x="2880707" y="984143"/>
                  <a:pt x="816794" y="823825"/>
                  <a:pt x="149420" y="896504"/>
                </a:cubicBezTo>
                <a:cubicBezTo>
                  <a:pt x="66387" y="891630"/>
                  <a:pt x="-2734" y="833405"/>
                  <a:pt x="0" y="747084"/>
                </a:cubicBezTo>
                <a:cubicBezTo>
                  <a:pt x="29682" y="475408"/>
                  <a:pt x="12002" y="393253"/>
                  <a:pt x="0" y="149420"/>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02" name="Google Shape;602;g2f0d885b75e_3_434"/>
          <p:cNvSpPr txBox="1">
            <a:spLocks noGrp="1"/>
          </p:cNvSpPr>
          <p:nvPr>
            <p:ph type="title"/>
          </p:nvPr>
        </p:nvSpPr>
        <p:spPr>
          <a:xfrm>
            <a:off x="628650" y="273844"/>
            <a:ext cx="7886700" cy="5043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1800"/>
              <a:buFont typeface="Bookman Old Style"/>
              <a:buNone/>
            </a:pPr>
            <a:r>
              <a:rPr lang="en-GB" sz="2500" b="0" i="0" u="none" strike="noStrike" cap="none">
                <a:solidFill>
                  <a:srgbClr val="000000"/>
                </a:solidFill>
                <a:latin typeface="Arial"/>
                <a:ea typeface="Arial"/>
                <a:cs typeface="Arial"/>
                <a:sym typeface="Arial"/>
              </a:rPr>
              <a:t>Data Paper-Example</a:t>
            </a:r>
            <a:endParaRPr sz="2500" b="0" i="0" u="none" strike="noStrike" cap="none">
              <a:solidFill>
                <a:srgbClr val="000000"/>
              </a:solidFill>
              <a:latin typeface="Arial"/>
              <a:ea typeface="Arial"/>
              <a:cs typeface="Arial"/>
              <a:sym typeface="Arial"/>
            </a:endParaRPr>
          </a:p>
        </p:txBody>
      </p:sp>
      <p:sp>
        <p:nvSpPr>
          <p:cNvPr id="603" name="Google Shape;603;g2f0d885b75e_3_434"/>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595959"/>
                </a:solidFill>
                <a:latin typeface="Arial"/>
                <a:ea typeface="Arial"/>
                <a:cs typeface="Arial"/>
                <a:sym typeface="Arial"/>
              </a:rPr>
              <a:t>61</a:t>
            </a:fld>
            <a:endParaRPr sz="1000" b="0" i="0" u="none" strike="noStrike" cap="none">
              <a:solidFill>
                <a:srgbClr val="595959"/>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g2f0d885b75e_3_445"/>
          <p:cNvSpPr txBox="1"/>
          <p:nvPr/>
        </p:nvSpPr>
        <p:spPr>
          <a:xfrm>
            <a:off x="628650" y="898400"/>
            <a:ext cx="7163700" cy="284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ACL 2023 Paper on non-factoid question answering</a:t>
            </a:r>
            <a:endParaRPr sz="1400" b="0" i="0" u="none" strike="noStrike" cap="none">
              <a:solidFill>
                <a:srgbClr val="5F6368"/>
              </a:solidFill>
              <a:latin typeface="Arial"/>
              <a:ea typeface="Arial"/>
              <a:cs typeface="Arial"/>
              <a:sym typeface="Arial"/>
            </a:endParaRPr>
          </a:p>
        </p:txBody>
      </p:sp>
      <p:sp>
        <p:nvSpPr>
          <p:cNvPr id="609" name="Google Shape;609;g2f0d885b75e_3_445"/>
          <p:cNvSpPr txBox="1"/>
          <p:nvPr/>
        </p:nvSpPr>
        <p:spPr>
          <a:xfrm>
            <a:off x="461386" y="4432894"/>
            <a:ext cx="85455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rgbClr val="00A9CE"/>
                </a:solidFill>
                <a:latin typeface="Arial"/>
                <a:ea typeface="Arial"/>
                <a:cs typeface="Arial"/>
                <a:sym typeface="Arial"/>
              </a:rPr>
              <a:t>Bolotova-Baranova V, Blinov V, Filippova S, et al. WikiHowQA: A comprehensive benchmark for multi-document non-factoid question answering[C]//Proceedings of the 61st Annual Meeting of the Association for Computational Linguistics (Volume 1: Long Papers). 2023: 5291-5314.</a:t>
            </a:r>
            <a:endParaRPr sz="900" b="0" i="0" u="none" strike="noStrike" cap="none">
              <a:solidFill>
                <a:srgbClr val="00A9CE"/>
              </a:solidFill>
              <a:latin typeface="Arial"/>
              <a:ea typeface="Arial"/>
              <a:cs typeface="Arial"/>
              <a:sym typeface="Arial"/>
            </a:endParaRPr>
          </a:p>
        </p:txBody>
      </p:sp>
      <p:sp>
        <p:nvSpPr>
          <p:cNvPr id="610" name="Google Shape;610;g2f0d885b75e_3_445"/>
          <p:cNvSpPr txBox="1"/>
          <p:nvPr/>
        </p:nvSpPr>
        <p:spPr>
          <a:xfrm>
            <a:off x="335280" y="2572404"/>
            <a:ext cx="1407600" cy="2847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Introduction</a:t>
            </a:r>
            <a:endParaRPr sz="1400" b="0" i="0" u="none" strike="noStrike" cap="none">
              <a:solidFill>
                <a:srgbClr val="5F6368"/>
              </a:solidFill>
              <a:latin typeface="Arial"/>
              <a:ea typeface="Arial"/>
              <a:cs typeface="Arial"/>
              <a:sym typeface="Arial"/>
            </a:endParaRPr>
          </a:p>
        </p:txBody>
      </p:sp>
      <p:sp>
        <p:nvSpPr>
          <p:cNvPr id="611" name="Google Shape;611;g2f0d885b75e_3_445"/>
          <p:cNvSpPr txBox="1"/>
          <p:nvPr/>
        </p:nvSpPr>
        <p:spPr>
          <a:xfrm>
            <a:off x="5330963" y="2338568"/>
            <a:ext cx="3032100" cy="1900800"/>
          </a:xfrm>
          <a:prstGeom prst="rect">
            <a:avLst/>
          </a:prstGeom>
          <a:noFill/>
          <a:ln>
            <a:noFill/>
          </a:ln>
        </p:spPr>
        <p:txBody>
          <a:bodyPr spcFirstLastPara="1" wrap="square" lIns="68575" tIns="34275" rIns="68575" bIns="34275" anchor="t" anchorCtr="0">
            <a:spAutoFit/>
          </a:bodyPr>
          <a:lstStyle/>
          <a:p>
            <a:pPr marL="0" marR="0" lvl="0" indent="0" algn="just" rtl="0">
              <a:lnSpc>
                <a:spcPct val="15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Introduce the statistical data of the new benchmark. Highlight the challenges. </a:t>
            </a:r>
            <a:endParaRPr sz="1100" b="0" i="0" u="none" strike="noStrike" cap="none">
              <a:solidFill>
                <a:srgbClr val="5F6368"/>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1400"/>
              <a:buFont typeface="Arial"/>
              <a:buNone/>
            </a:pPr>
            <a:endParaRPr sz="1400" b="0" i="0" u="none" strike="noStrike" cap="none">
              <a:solidFill>
                <a:srgbClr val="5F6368"/>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1400"/>
              <a:buFont typeface="Arial"/>
              <a:buNone/>
            </a:pPr>
            <a:r>
              <a:rPr lang="en-GB" sz="1400" b="0" i="0" u="none" strike="noStrike" cap="none">
                <a:solidFill>
                  <a:srgbClr val="5F6368"/>
                </a:solidFill>
                <a:latin typeface="Arial"/>
                <a:ea typeface="Arial"/>
                <a:cs typeface="Arial"/>
                <a:sym typeface="Arial"/>
              </a:rPr>
              <a:t>Use a </a:t>
            </a:r>
            <a:r>
              <a:rPr lang="en-GB" sz="1400" b="1" i="0" u="none" strike="noStrike" cap="none">
                <a:solidFill>
                  <a:srgbClr val="5F6368"/>
                </a:solidFill>
                <a:latin typeface="Arial"/>
                <a:ea typeface="Arial"/>
                <a:cs typeface="Arial"/>
                <a:sym typeface="Arial"/>
              </a:rPr>
              <a:t>figure</a:t>
            </a:r>
            <a:r>
              <a:rPr lang="en-GB" sz="1400" b="0" i="0" u="none" strike="noStrike" cap="none">
                <a:solidFill>
                  <a:srgbClr val="5F6368"/>
                </a:solidFill>
                <a:latin typeface="Arial"/>
                <a:ea typeface="Arial"/>
                <a:cs typeface="Arial"/>
                <a:sym typeface="Arial"/>
              </a:rPr>
              <a:t> to describe the format of the dataset (task).</a:t>
            </a:r>
            <a:endParaRPr sz="1400" b="0" i="0" u="none" strike="noStrike" cap="none">
              <a:solidFill>
                <a:srgbClr val="5F6368"/>
              </a:solidFill>
              <a:latin typeface="Arial"/>
              <a:ea typeface="Arial"/>
              <a:cs typeface="Arial"/>
              <a:sym typeface="Arial"/>
            </a:endParaRPr>
          </a:p>
        </p:txBody>
      </p:sp>
      <p:pic>
        <p:nvPicPr>
          <p:cNvPr id="612" name="Google Shape;612;g2f0d885b75e_3_445"/>
          <p:cNvPicPr preferRelativeResize="0"/>
          <p:nvPr/>
        </p:nvPicPr>
        <p:blipFill rotWithShape="1">
          <a:blip r:embed="rId3">
            <a:alphaModFix/>
          </a:blip>
          <a:srcRect/>
          <a:stretch/>
        </p:blipFill>
        <p:spPr>
          <a:xfrm>
            <a:off x="5726834" y="121186"/>
            <a:ext cx="2153587" cy="2042741"/>
          </a:xfrm>
          <a:prstGeom prst="rect">
            <a:avLst/>
          </a:prstGeom>
          <a:noFill/>
          <a:ln>
            <a:noFill/>
          </a:ln>
        </p:spPr>
      </p:pic>
      <p:pic>
        <p:nvPicPr>
          <p:cNvPr id="613" name="Google Shape;613;g2f0d885b75e_3_445"/>
          <p:cNvPicPr preferRelativeResize="0"/>
          <p:nvPr/>
        </p:nvPicPr>
        <p:blipFill rotWithShape="1">
          <a:blip r:embed="rId4">
            <a:alphaModFix/>
          </a:blip>
          <a:srcRect/>
          <a:stretch/>
        </p:blipFill>
        <p:spPr>
          <a:xfrm>
            <a:off x="1646412" y="1682478"/>
            <a:ext cx="3290748" cy="2353094"/>
          </a:xfrm>
          <a:prstGeom prst="rect">
            <a:avLst/>
          </a:prstGeom>
          <a:noFill/>
          <a:ln>
            <a:noFill/>
          </a:ln>
        </p:spPr>
      </p:pic>
      <p:sp>
        <p:nvSpPr>
          <p:cNvPr id="614" name="Google Shape;614;g2f0d885b75e_3_445"/>
          <p:cNvSpPr/>
          <p:nvPr/>
        </p:nvSpPr>
        <p:spPr>
          <a:xfrm>
            <a:off x="1646412" y="3162998"/>
            <a:ext cx="3259295" cy="672378"/>
          </a:xfrm>
          <a:custGeom>
            <a:avLst/>
            <a:gdLst/>
            <a:ahLst/>
            <a:cxnLst/>
            <a:rect l="l" t="t" r="r" b="b"/>
            <a:pathLst>
              <a:path w="4345727" h="896504" extrusionOk="0">
                <a:moveTo>
                  <a:pt x="0" y="149420"/>
                </a:moveTo>
                <a:cubicBezTo>
                  <a:pt x="-2335" y="65458"/>
                  <a:pt x="63000" y="1463"/>
                  <a:pt x="149420" y="0"/>
                </a:cubicBezTo>
                <a:cubicBezTo>
                  <a:pt x="1336813" y="132882"/>
                  <a:pt x="2756190" y="-84951"/>
                  <a:pt x="4196307" y="0"/>
                </a:cubicBezTo>
                <a:cubicBezTo>
                  <a:pt x="4275244" y="3501"/>
                  <a:pt x="4343138" y="81207"/>
                  <a:pt x="4345727" y="149420"/>
                </a:cubicBezTo>
                <a:cubicBezTo>
                  <a:pt x="4360076" y="297254"/>
                  <a:pt x="4381960" y="627348"/>
                  <a:pt x="4345727" y="747084"/>
                </a:cubicBezTo>
                <a:cubicBezTo>
                  <a:pt x="4355932" y="830817"/>
                  <a:pt x="4279456" y="895213"/>
                  <a:pt x="4196307" y="896504"/>
                </a:cubicBezTo>
                <a:cubicBezTo>
                  <a:pt x="2880707" y="984143"/>
                  <a:pt x="816794" y="823825"/>
                  <a:pt x="149420" y="896504"/>
                </a:cubicBezTo>
                <a:cubicBezTo>
                  <a:pt x="66387" y="891630"/>
                  <a:pt x="-2734" y="833405"/>
                  <a:pt x="0" y="747084"/>
                </a:cubicBezTo>
                <a:cubicBezTo>
                  <a:pt x="29682" y="475408"/>
                  <a:pt x="12002" y="393253"/>
                  <a:pt x="0" y="149420"/>
                </a:cubicBezTo>
                <a:close/>
              </a:path>
            </a:pathLst>
          </a:custGeom>
          <a:noFill/>
          <a:ln w="19050" cap="flat" cmpd="sng">
            <a:solidFill>
              <a:schemeClr val="accent1"/>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15" name="Google Shape;615;g2f0d885b75e_3_445"/>
          <p:cNvSpPr txBox="1">
            <a:spLocks noGrp="1"/>
          </p:cNvSpPr>
          <p:nvPr>
            <p:ph type="title"/>
          </p:nvPr>
        </p:nvSpPr>
        <p:spPr>
          <a:xfrm>
            <a:off x="628650" y="273844"/>
            <a:ext cx="7886700" cy="5043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dk1"/>
              </a:buClr>
              <a:buSzPts val="1800"/>
              <a:buFont typeface="Bookman Old Style"/>
              <a:buNone/>
            </a:pPr>
            <a:r>
              <a:rPr lang="en-GB" sz="2500" b="0" i="0" u="none" strike="noStrike" cap="none">
                <a:solidFill>
                  <a:srgbClr val="000000"/>
                </a:solidFill>
                <a:latin typeface="Arial"/>
                <a:ea typeface="Arial"/>
                <a:cs typeface="Arial"/>
                <a:sym typeface="Arial"/>
              </a:rPr>
              <a:t>Data Paper-Example</a:t>
            </a:r>
            <a:endParaRPr sz="2500" b="0" i="0" u="none" strike="noStrike" cap="none">
              <a:solidFill>
                <a:srgbClr val="000000"/>
              </a:solidFill>
              <a:latin typeface="Arial"/>
              <a:ea typeface="Arial"/>
              <a:cs typeface="Arial"/>
              <a:sym typeface="Arial"/>
            </a:endParaRPr>
          </a:p>
        </p:txBody>
      </p:sp>
      <p:sp>
        <p:nvSpPr>
          <p:cNvPr id="616" name="Google Shape;616;g2f0d885b75e_3_445"/>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GB" sz="1000" b="0" i="0" u="none" strike="noStrike" cap="none">
                <a:solidFill>
                  <a:srgbClr val="595959"/>
                </a:solidFill>
                <a:latin typeface="Arial"/>
                <a:ea typeface="Arial"/>
                <a:cs typeface="Arial"/>
                <a:sym typeface="Arial"/>
              </a:rPr>
              <a:t>62</a:t>
            </a:fld>
            <a:endParaRPr sz="1000" b="0" i="0" u="none" strike="noStrike" cap="none">
              <a:solidFill>
                <a:srgbClr val="595959"/>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g2f0d885b75e_3_4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Advice </a:t>
            </a:r>
            <a:endParaRPr/>
          </a:p>
        </p:txBody>
      </p:sp>
      <p:sp>
        <p:nvSpPr>
          <p:cNvPr id="623" name="Google Shape;623;g2f0d885b75e_3_458"/>
          <p:cNvSpPr txBox="1">
            <a:spLocks noGrp="1"/>
          </p:cNvSpPr>
          <p:nvPr>
            <p:ph type="body" idx="1"/>
          </p:nvPr>
        </p:nvSpPr>
        <p:spPr>
          <a:xfrm>
            <a:off x="464100" y="13048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Clr>
                <a:schemeClr val="lt2"/>
              </a:buClr>
              <a:buSzPts val="1800"/>
              <a:buChar char="●"/>
            </a:pPr>
            <a:r>
              <a:rPr lang="en-GB">
                <a:solidFill>
                  <a:schemeClr val="lt2"/>
                </a:solidFill>
              </a:rPr>
              <a:t>Don’t wait: Write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Identify your key idea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Tell a story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Highlight your contributions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Related Work: Later</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Put your readers first </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Listen to your readers</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Language and Style</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Use of GenAI</a:t>
            </a:r>
            <a:endParaRPr>
              <a:solidFill>
                <a:schemeClr val="lt2"/>
              </a:solidFill>
            </a:endParaRPr>
          </a:p>
          <a:p>
            <a:pPr marL="457200" lvl="0" indent="-342900" algn="l" rtl="0">
              <a:lnSpc>
                <a:spcPct val="115000"/>
              </a:lnSpc>
              <a:spcBef>
                <a:spcPts val="0"/>
              </a:spcBef>
              <a:spcAft>
                <a:spcPts val="0"/>
              </a:spcAft>
              <a:buClr>
                <a:schemeClr val="lt2"/>
              </a:buClr>
              <a:buSzPts val="1800"/>
              <a:buChar char="●"/>
            </a:pPr>
            <a:r>
              <a:rPr lang="en-GB">
                <a:solidFill>
                  <a:schemeClr val="lt2"/>
                </a:solidFill>
              </a:rPr>
              <a:t>Paper Types</a:t>
            </a:r>
            <a:endParaRPr>
              <a:solidFill>
                <a:schemeClr val="lt2"/>
              </a:solidFill>
            </a:endParaRPr>
          </a:p>
          <a:p>
            <a:pPr marL="457200" lvl="0" indent="-342900" algn="l" rtl="0">
              <a:lnSpc>
                <a:spcPct val="115000"/>
              </a:lnSpc>
              <a:spcBef>
                <a:spcPts val="0"/>
              </a:spcBef>
              <a:spcAft>
                <a:spcPts val="0"/>
              </a:spcAft>
              <a:buSzPts val="1800"/>
              <a:buChar char="●"/>
            </a:pPr>
            <a:r>
              <a:rPr lang="en-GB"/>
              <a:t>Other Advice! </a:t>
            </a:r>
            <a:endParaRPr/>
          </a:p>
        </p:txBody>
      </p:sp>
      <p:sp>
        <p:nvSpPr>
          <p:cNvPr id="2" name="Slide Number Placeholder 1">
            <a:extLst>
              <a:ext uri="{FF2B5EF4-FFF2-40B4-BE49-F238E27FC236}">
                <a16:creationId xmlns:a16="http://schemas.microsoft.com/office/drawing/2014/main" id="{CB9E5FCC-1BD0-133C-4183-FBC5B5C4BE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63</a:t>
            </a:fld>
            <a:endParaRPr lang="en-GB"/>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g2edfea4b415_1_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111"/>
              <a:buNone/>
            </a:pPr>
            <a:r>
              <a:rPr lang="en-GB" sz="2400"/>
              <a:t>Know the Audience: Write for Different Audience Groups</a:t>
            </a:r>
            <a:endParaRPr sz="2400"/>
          </a:p>
        </p:txBody>
      </p:sp>
      <p:sp>
        <p:nvSpPr>
          <p:cNvPr id="629" name="Google Shape;629;g2edfea4b415_1_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Audience Group A</a:t>
            </a:r>
            <a:endParaRPr/>
          </a:p>
          <a:p>
            <a:pPr marL="914400" lvl="1" indent="-355600" algn="l" rtl="0">
              <a:lnSpc>
                <a:spcPct val="115000"/>
              </a:lnSpc>
              <a:spcBef>
                <a:spcPts val="0"/>
              </a:spcBef>
              <a:spcAft>
                <a:spcPts val="0"/>
              </a:spcAft>
              <a:buSzPts val="2000"/>
              <a:buChar char="○"/>
            </a:pPr>
            <a:r>
              <a:rPr lang="en-GB" sz="1600"/>
              <a:t>Reach research specialists, immediate colleagues, the 20-50 other people in the world who know a lot about the topic</a:t>
            </a:r>
            <a:endParaRPr sz="1600"/>
          </a:p>
          <a:p>
            <a:pPr marL="914400" lvl="1" indent="-330200" algn="l" rtl="0">
              <a:lnSpc>
                <a:spcPct val="115000"/>
              </a:lnSpc>
              <a:spcBef>
                <a:spcPts val="0"/>
              </a:spcBef>
              <a:spcAft>
                <a:spcPts val="0"/>
              </a:spcAft>
              <a:buSzPts val="1600"/>
              <a:buChar char="○"/>
            </a:pPr>
            <a:r>
              <a:rPr lang="en-GB" sz="1600"/>
              <a:t>Their feedback helps strengthening the work</a:t>
            </a:r>
            <a:endParaRPr sz="1600"/>
          </a:p>
          <a:p>
            <a:pPr marL="0" lvl="0" indent="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Char char="●"/>
            </a:pPr>
            <a:r>
              <a:rPr lang="en-GB"/>
              <a:t>Audience Group B </a:t>
            </a:r>
            <a:endParaRPr/>
          </a:p>
          <a:p>
            <a:pPr marL="914400" lvl="1" indent="-342900" algn="l" rtl="0">
              <a:lnSpc>
                <a:spcPct val="115000"/>
              </a:lnSpc>
              <a:spcBef>
                <a:spcPts val="0"/>
              </a:spcBef>
              <a:spcAft>
                <a:spcPts val="0"/>
              </a:spcAft>
              <a:buSzPts val="1800"/>
              <a:buChar char="○"/>
            </a:pPr>
            <a:r>
              <a:rPr lang="en-GB" sz="1600"/>
              <a:t>The "knowledgeable", the other 200-1000 who would like to know more so need some support while reading </a:t>
            </a:r>
            <a:endParaRPr sz="1600"/>
          </a:p>
          <a:p>
            <a:pPr marL="914400" lvl="1" indent="-342900" algn="l" rtl="0">
              <a:lnSpc>
                <a:spcPct val="115000"/>
              </a:lnSpc>
              <a:spcBef>
                <a:spcPts val="0"/>
              </a:spcBef>
              <a:spcAft>
                <a:spcPts val="0"/>
              </a:spcAft>
              <a:buSzPts val="1800"/>
              <a:buChar char="○"/>
            </a:pPr>
            <a:r>
              <a:rPr lang="en-GB" sz="1600"/>
              <a:t>Reach this second group if they want high citations</a:t>
            </a:r>
            <a:r>
              <a:rPr lang="en-GB"/>
              <a:t>  </a:t>
            </a:r>
            <a:endParaRPr/>
          </a:p>
          <a:p>
            <a:pPr marL="0" lvl="0" indent="0" algn="l" rtl="0">
              <a:lnSpc>
                <a:spcPct val="115000"/>
              </a:lnSpc>
              <a:spcBef>
                <a:spcPts val="0"/>
              </a:spcBef>
              <a:spcAft>
                <a:spcPts val="0"/>
              </a:spcAft>
              <a:buSzPts val="1800"/>
              <a:buNone/>
            </a:pPr>
            <a:endParaRPr>
              <a:solidFill>
                <a:schemeClr val="dk1"/>
              </a:solidFill>
            </a:endParaRPr>
          </a:p>
        </p:txBody>
      </p:sp>
      <p:sp>
        <p:nvSpPr>
          <p:cNvPr id="2" name="Slide Number Placeholder 1">
            <a:extLst>
              <a:ext uri="{FF2B5EF4-FFF2-40B4-BE49-F238E27FC236}">
                <a16:creationId xmlns:a16="http://schemas.microsoft.com/office/drawing/2014/main" id="{70AE95F2-8357-D9F6-B656-63BFA0F984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64</a:t>
            </a:fld>
            <a:endParaRPr lang="en-GB"/>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g2edfea4b415_1_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5187"/>
              <a:buNone/>
            </a:pPr>
            <a:r>
              <a:rPr lang="en-GB"/>
              <a:t>Well-being</a:t>
            </a:r>
            <a:endParaRPr sz="2750"/>
          </a:p>
        </p:txBody>
      </p:sp>
      <p:sp>
        <p:nvSpPr>
          <p:cNvPr id="636" name="Google Shape;636;g2edfea4b415_1_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4805" algn="l" rtl="0">
              <a:lnSpc>
                <a:spcPct val="95000"/>
              </a:lnSpc>
              <a:spcBef>
                <a:spcPts val="1200"/>
              </a:spcBef>
              <a:spcAft>
                <a:spcPts val="0"/>
              </a:spcAft>
              <a:buClr>
                <a:schemeClr val="dk2"/>
              </a:buClr>
              <a:buSzPts val="1830"/>
              <a:buChar char="●"/>
            </a:pPr>
            <a:r>
              <a:rPr lang="en-GB" sz="1829"/>
              <a:t>You need to get a break from writing to take you mind completely off it </a:t>
            </a:r>
            <a:endParaRPr sz="1829"/>
          </a:p>
          <a:p>
            <a:pPr marL="914400" lvl="1" indent="-332105" algn="l" rtl="0">
              <a:lnSpc>
                <a:spcPct val="95000"/>
              </a:lnSpc>
              <a:spcBef>
                <a:spcPts val="0"/>
              </a:spcBef>
              <a:spcAft>
                <a:spcPts val="0"/>
              </a:spcAft>
              <a:buClr>
                <a:schemeClr val="dk2"/>
              </a:buClr>
              <a:buSzPts val="1630"/>
              <a:buChar char="○"/>
            </a:pPr>
            <a:r>
              <a:rPr lang="en-GB" sz="1629"/>
              <a:t>Come back in later with a fresh perspective</a:t>
            </a:r>
            <a:endParaRPr sz="1629"/>
          </a:p>
          <a:p>
            <a:pPr marL="914400" lvl="1" indent="-332105" algn="l" rtl="0">
              <a:lnSpc>
                <a:spcPct val="95000"/>
              </a:lnSpc>
              <a:spcBef>
                <a:spcPts val="0"/>
              </a:spcBef>
              <a:spcAft>
                <a:spcPts val="0"/>
              </a:spcAft>
              <a:buClr>
                <a:schemeClr val="dk2"/>
              </a:buClr>
              <a:buSzPts val="1630"/>
              <a:buChar char="○"/>
            </a:pPr>
            <a:r>
              <a:rPr lang="en-GB" sz="1629"/>
              <a:t>A walk in nature, a cold shower, a day trip away, a relaxing evening followed by a good night's sleep, etc</a:t>
            </a:r>
            <a:br>
              <a:rPr lang="en-GB" sz="1629"/>
            </a:br>
            <a:endParaRPr sz="1629"/>
          </a:p>
          <a:p>
            <a:pPr marL="457200" lvl="0" indent="-344805" algn="l" rtl="0">
              <a:lnSpc>
                <a:spcPct val="95000"/>
              </a:lnSpc>
              <a:spcBef>
                <a:spcPts val="0"/>
              </a:spcBef>
              <a:spcAft>
                <a:spcPts val="0"/>
              </a:spcAft>
              <a:buClr>
                <a:schemeClr val="dk2"/>
              </a:buClr>
              <a:buSzPts val="1830"/>
              <a:buChar char="●"/>
            </a:pPr>
            <a:r>
              <a:rPr lang="en-GB" sz="1829"/>
              <a:t>Sleep and the subconscious mind are great at resolving problems </a:t>
            </a:r>
            <a:endParaRPr sz="1829"/>
          </a:p>
          <a:p>
            <a:pPr marL="914400" lvl="1" indent="-332105" algn="l" rtl="0">
              <a:lnSpc>
                <a:spcPct val="95000"/>
              </a:lnSpc>
              <a:spcBef>
                <a:spcPts val="0"/>
              </a:spcBef>
              <a:spcAft>
                <a:spcPts val="0"/>
              </a:spcAft>
              <a:buClr>
                <a:schemeClr val="dk2"/>
              </a:buClr>
              <a:buSzPts val="1630"/>
              <a:buChar char="○"/>
            </a:pPr>
            <a:r>
              <a:rPr lang="en-GB" sz="1629"/>
              <a:t>Think carefully about the problem, then walk away from it and come back later</a:t>
            </a:r>
            <a:br>
              <a:rPr lang="en-GB" sz="1629"/>
            </a:br>
            <a:endParaRPr sz="1629"/>
          </a:p>
          <a:p>
            <a:pPr marL="457200" lvl="0" indent="-344805" algn="l" rtl="0">
              <a:lnSpc>
                <a:spcPct val="95000"/>
              </a:lnSpc>
              <a:spcBef>
                <a:spcPts val="0"/>
              </a:spcBef>
              <a:spcAft>
                <a:spcPts val="0"/>
              </a:spcAft>
              <a:buClr>
                <a:schemeClr val="dk2"/>
              </a:buClr>
              <a:buSzPts val="1830"/>
              <a:buChar char="●"/>
            </a:pPr>
            <a:r>
              <a:rPr lang="en-GB" sz="1829"/>
              <a:t>Never sit for too long writing, the mind just slows down</a:t>
            </a:r>
            <a:endParaRPr sz="1829"/>
          </a:p>
          <a:p>
            <a:pPr marL="1371600" lvl="2" indent="-344805" algn="l" rtl="0">
              <a:lnSpc>
                <a:spcPct val="95000"/>
              </a:lnSpc>
              <a:spcBef>
                <a:spcPts val="0"/>
              </a:spcBef>
              <a:spcAft>
                <a:spcPts val="0"/>
              </a:spcAft>
              <a:buClr>
                <a:schemeClr val="lt1"/>
              </a:buClr>
              <a:buSzPts val="1830"/>
              <a:buAutoNum type="romanLcPeriod"/>
            </a:pPr>
            <a:endParaRPr sz="1829"/>
          </a:p>
          <a:p>
            <a:pPr marL="457200" lvl="0" indent="-344805" algn="l" rtl="0">
              <a:lnSpc>
                <a:spcPct val="95000"/>
              </a:lnSpc>
              <a:spcBef>
                <a:spcPts val="0"/>
              </a:spcBef>
              <a:spcAft>
                <a:spcPts val="0"/>
              </a:spcAft>
              <a:buClr>
                <a:srgbClr val="5F6368"/>
              </a:buClr>
              <a:buSzPts val="1830"/>
              <a:buChar char="●"/>
            </a:pPr>
            <a:r>
              <a:rPr lang="en-GB" sz="1829"/>
              <a:t>Make an initial submission well-before the deadline!</a:t>
            </a:r>
            <a:endParaRPr sz="1829"/>
          </a:p>
          <a:p>
            <a:pPr marL="914400" lvl="1" indent="-332105" algn="l" rtl="0">
              <a:lnSpc>
                <a:spcPct val="95000"/>
              </a:lnSpc>
              <a:spcBef>
                <a:spcPts val="0"/>
              </a:spcBef>
              <a:spcAft>
                <a:spcPts val="0"/>
              </a:spcAft>
              <a:buClr>
                <a:schemeClr val="dk1"/>
              </a:buClr>
              <a:buSzPts val="1630"/>
              <a:buChar char="○"/>
            </a:pPr>
            <a:r>
              <a:rPr lang="en-GB" sz="1629"/>
              <a:t>Keep revising and resubmitting </a:t>
            </a:r>
            <a:endParaRPr sz="1629"/>
          </a:p>
          <a:p>
            <a:pPr marL="914400" lvl="1" indent="-332105" algn="l" rtl="0">
              <a:lnSpc>
                <a:spcPct val="95000"/>
              </a:lnSpc>
              <a:spcBef>
                <a:spcPts val="0"/>
              </a:spcBef>
              <a:spcAft>
                <a:spcPts val="0"/>
              </a:spcAft>
              <a:buClr>
                <a:schemeClr val="dk1"/>
              </a:buClr>
              <a:buSzPts val="1630"/>
              <a:buChar char="○"/>
            </a:pPr>
            <a:r>
              <a:rPr lang="en-GB" sz="1629"/>
              <a:t>Helps your well-being! (avoid short-time submission stress) </a:t>
            </a:r>
            <a:endParaRPr sz="1629"/>
          </a:p>
          <a:p>
            <a:pPr marL="0" lvl="0" indent="0" algn="l" rtl="0">
              <a:lnSpc>
                <a:spcPct val="95000"/>
              </a:lnSpc>
              <a:spcBef>
                <a:spcPts val="1200"/>
              </a:spcBef>
              <a:spcAft>
                <a:spcPts val="0"/>
              </a:spcAft>
              <a:buSzPts val="852"/>
              <a:buNone/>
            </a:pPr>
            <a:endParaRPr sz="1395"/>
          </a:p>
        </p:txBody>
      </p:sp>
      <p:pic>
        <p:nvPicPr>
          <p:cNvPr id="638" name="Google Shape;638;g2edfea4b415_1_23"/>
          <p:cNvPicPr preferRelativeResize="0"/>
          <p:nvPr/>
        </p:nvPicPr>
        <p:blipFill rotWithShape="1">
          <a:blip r:embed="rId3">
            <a:alphaModFix/>
          </a:blip>
          <a:srcRect/>
          <a:stretch/>
        </p:blipFill>
        <p:spPr>
          <a:xfrm>
            <a:off x="7497698" y="3402375"/>
            <a:ext cx="1203356" cy="1166500"/>
          </a:xfrm>
          <a:prstGeom prst="rect">
            <a:avLst/>
          </a:prstGeom>
          <a:noFill/>
          <a:ln>
            <a:noFill/>
          </a:ln>
        </p:spPr>
      </p:pic>
      <p:sp>
        <p:nvSpPr>
          <p:cNvPr id="2" name="Slide Number Placeholder 1">
            <a:extLst>
              <a:ext uri="{FF2B5EF4-FFF2-40B4-BE49-F238E27FC236}">
                <a16:creationId xmlns:a16="http://schemas.microsoft.com/office/drawing/2014/main" id="{E033EE36-9A1E-8422-60D0-0A543072A8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65</a:t>
            </a:fld>
            <a:endParaRPr lang="en-GB"/>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g2f021208828_1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115187"/>
              <a:buFont typeface="Arial"/>
              <a:buNone/>
            </a:pPr>
            <a:r>
              <a:rPr lang="en-GB"/>
              <a:t>Take Home Messages!</a:t>
            </a:r>
            <a:endParaRPr sz="2750"/>
          </a:p>
        </p:txBody>
      </p:sp>
      <p:sp>
        <p:nvSpPr>
          <p:cNvPr id="644" name="Google Shape;644;g2f021208828_1_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36550" algn="l" rtl="0">
              <a:lnSpc>
                <a:spcPct val="95000"/>
              </a:lnSpc>
              <a:spcBef>
                <a:spcPts val="1200"/>
              </a:spcBef>
              <a:spcAft>
                <a:spcPts val="0"/>
              </a:spcAft>
              <a:buClr>
                <a:schemeClr val="dk2"/>
              </a:buClr>
              <a:buSzPts val="1700"/>
              <a:buChar char="●"/>
            </a:pPr>
            <a:r>
              <a:rPr lang="en-GB" sz="1829"/>
              <a:t>Practice, practice, practice! </a:t>
            </a:r>
            <a:endParaRPr sz="1829"/>
          </a:p>
          <a:p>
            <a:pPr marL="914400" lvl="1" indent="-332105" algn="l" rtl="0">
              <a:lnSpc>
                <a:spcPct val="95000"/>
              </a:lnSpc>
              <a:spcBef>
                <a:spcPts val="0"/>
              </a:spcBef>
              <a:spcAft>
                <a:spcPts val="0"/>
              </a:spcAft>
              <a:buClr>
                <a:schemeClr val="dk1"/>
              </a:buClr>
              <a:buSzPts val="1630"/>
              <a:buChar char="○"/>
            </a:pPr>
            <a:r>
              <a:rPr lang="en-GB" sz="1629"/>
              <a:t>Get your supervisors/peers to review your writing </a:t>
            </a:r>
            <a:endParaRPr sz="1629"/>
          </a:p>
          <a:p>
            <a:pPr marL="914400" lvl="1" indent="-332105" algn="l" rtl="0">
              <a:lnSpc>
                <a:spcPct val="95000"/>
              </a:lnSpc>
              <a:spcBef>
                <a:spcPts val="0"/>
              </a:spcBef>
              <a:spcAft>
                <a:spcPts val="0"/>
              </a:spcAft>
              <a:buClr>
                <a:schemeClr val="dk1"/>
              </a:buClr>
              <a:buSzPts val="1630"/>
              <a:buChar char="○"/>
            </a:pPr>
            <a:r>
              <a:rPr lang="en-GB" sz="1629"/>
              <a:t>Learn from the feedback (backprop the difference in your neural net)</a:t>
            </a:r>
            <a:endParaRPr sz="1629"/>
          </a:p>
          <a:p>
            <a:pPr marL="1371600" lvl="2" indent="-344805" algn="l" rtl="0">
              <a:lnSpc>
                <a:spcPct val="95000"/>
              </a:lnSpc>
              <a:spcBef>
                <a:spcPts val="0"/>
              </a:spcBef>
              <a:spcAft>
                <a:spcPts val="0"/>
              </a:spcAft>
              <a:buClr>
                <a:schemeClr val="lt1"/>
              </a:buClr>
              <a:buSzPts val="1830"/>
              <a:buAutoNum type="romanLcPeriod"/>
            </a:pPr>
            <a:endParaRPr sz="1829"/>
          </a:p>
          <a:p>
            <a:pPr marL="457200" lvl="0" indent="-336550" algn="l" rtl="0">
              <a:lnSpc>
                <a:spcPct val="95000"/>
              </a:lnSpc>
              <a:spcBef>
                <a:spcPts val="0"/>
              </a:spcBef>
              <a:spcAft>
                <a:spcPts val="0"/>
              </a:spcAft>
              <a:buClr>
                <a:schemeClr val="dk2"/>
              </a:buClr>
              <a:buSzPts val="1700"/>
              <a:buChar char="●"/>
            </a:pPr>
            <a:r>
              <a:rPr lang="en-GB" sz="1829"/>
              <a:t>Get the content down, ignoring fancy writing</a:t>
            </a:r>
            <a:endParaRPr sz="1829"/>
          </a:p>
          <a:p>
            <a:pPr marL="914400" lvl="1" indent="-330200" algn="l" rtl="0">
              <a:lnSpc>
                <a:spcPct val="95000"/>
              </a:lnSpc>
              <a:spcBef>
                <a:spcPts val="0"/>
              </a:spcBef>
              <a:spcAft>
                <a:spcPts val="0"/>
              </a:spcAft>
              <a:buClr>
                <a:schemeClr val="dk2"/>
              </a:buClr>
              <a:buSzPts val="1600"/>
              <a:buChar char="○"/>
            </a:pPr>
            <a:r>
              <a:rPr lang="en-GB" sz="1600"/>
              <a:t>Best done with bullets</a:t>
            </a:r>
            <a:endParaRPr sz="1600"/>
          </a:p>
          <a:p>
            <a:pPr marL="1371600" lvl="2" indent="-330200" algn="l" rtl="0">
              <a:lnSpc>
                <a:spcPct val="95000"/>
              </a:lnSpc>
              <a:spcBef>
                <a:spcPts val="0"/>
              </a:spcBef>
              <a:spcAft>
                <a:spcPts val="0"/>
              </a:spcAft>
              <a:buClr>
                <a:schemeClr val="lt1"/>
              </a:buClr>
              <a:buSzPts val="1600"/>
              <a:buAutoNum type="romanLcPeriod"/>
            </a:pPr>
            <a:endParaRPr sz="1600"/>
          </a:p>
          <a:p>
            <a:pPr marL="457200" lvl="0" indent="-336550" algn="l" rtl="0">
              <a:lnSpc>
                <a:spcPct val="95000"/>
              </a:lnSpc>
              <a:spcBef>
                <a:spcPts val="0"/>
              </a:spcBef>
              <a:spcAft>
                <a:spcPts val="0"/>
              </a:spcAft>
              <a:buClr>
                <a:schemeClr val="dk2"/>
              </a:buClr>
              <a:buSzPts val="1700"/>
              <a:buChar char="●"/>
            </a:pPr>
            <a:r>
              <a:rPr lang="en-GB" sz="1829"/>
              <a:t>Try and do all the major experimental work ahead of time</a:t>
            </a:r>
            <a:endParaRPr sz="1829"/>
          </a:p>
          <a:p>
            <a:pPr marL="914400" lvl="1" indent="-330200" algn="l" rtl="0">
              <a:lnSpc>
                <a:spcPct val="95000"/>
              </a:lnSpc>
              <a:spcBef>
                <a:spcPts val="0"/>
              </a:spcBef>
              <a:spcAft>
                <a:spcPts val="0"/>
              </a:spcAft>
              <a:buClr>
                <a:schemeClr val="dk2"/>
              </a:buClr>
              <a:buSzPts val="1600"/>
              <a:buChar char="○"/>
            </a:pPr>
            <a:r>
              <a:rPr lang="en-GB" sz="1600"/>
              <a:t>But expect to need to do a bunch of additional things later on</a:t>
            </a:r>
            <a:endParaRPr sz="1600"/>
          </a:p>
          <a:p>
            <a:pPr marL="1371600" lvl="2" indent="-330200" algn="l" rtl="0">
              <a:lnSpc>
                <a:spcPct val="95000"/>
              </a:lnSpc>
              <a:spcBef>
                <a:spcPts val="0"/>
              </a:spcBef>
              <a:spcAft>
                <a:spcPts val="0"/>
              </a:spcAft>
              <a:buClr>
                <a:schemeClr val="lt1"/>
              </a:buClr>
              <a:buSzPts val="1600"/>
              <a:buAutoNum type="romanLcPeriod"/>
            </a:pPr>
            <a:endParaRPr sz="1600"/>
          </a:p>
          <a:p>
            <a:pPr marL="457200" lvl="0" indent="-336550" algn="l" rtl="0">
              <a:lnSpc>
                <a:spcPct val="95000"/>
              </a:lnSpc>
              <a:spcBef>
                <a:spcPts val="0"/>
              </a:spcBef>
              <a:spcAft>
                <a:spcPts val="0"/>
              </a:spcAft>
              <a:buClr>
                <a:schemeClr val="dk2"/>
              </a:buClr>
              <a:buSzPts val="1700"/>
              <a:buChar char="●"/>
            </a:pPr>
            <a:r>
              <a:rPr lang="en-GB" sz="1829"/>
              <a:t>Adhere to the submission guidelines</a:t>
            </a:r>
            <a:endParaRPr sz="1829"/>
          </a:p>
          <a:p>
            <a:pPr marL="914400" lvl="1" indent="-332105" algn="l" rtl="0">
              <a:lnSpc>
                <a:spcPct val="95000"/>
              </a:lnSpc>
              <a:spcBef>
                <a:spcPts val="0"/>
              </a:spcBef>
              <a:spcAft>
                <a:spcPts val="0"/>
              </a:spcAft>
              <a:buClr>
                <a:schemeClr val="dk1"/>
              </a:buClr>
              <a:buSzPts val="1630"/>
              <a:buChar char="○"/>
            </a:pPr>
            <a:r>
              <a:rPr lang="en-GB" sz="1629"/>
              <a:t>Use simple, clear, and direct language with a nice visual structure</a:t>
            </a:r>
            <a:endParaRPr sz="1629"/>
          </a:p>
          <a:p>
            <a:pPr marL="914400" lvl="1" indent="-332105" algn="l" rtl="0">
              <a:lnSpc>
                <a:spcPct val="95000"/>
              </a:lnSpc>
              <a:spcBef>
                <a:spcPts val="0"/>
              </a:spcBef>
              <a:spcAft>
                <a:spcPts val="0"/>
              </a:spcAft>
              <a:buClr>
                <a:schemeClr val="dk1"/>
              </a:buClr>
              <a:buSzPts val="1630"/>
              <a:buChar char="○"/>
            </a:pPr>
            <a:r>
              <a:rPr lang="en-GB" sz="1629" u="sng"/>
              <a:t>Important</a:t>
            </a:r>
            <a:r>
              <a:rPr lang="en-GB" sz="1629"/>
              <a:t>: Choose the right track when submitting to get the right reviewers</a:t>
            </a:r>
            <a:endParaRPr sz="1629"/>
          </a:p>
          <a:p>
            <a:pPr marL="914400" lvl="1" indent="-344805" algn="l" rtl="0">
              <a:lnSpc>
                <a:spcPct val="95000"/>
              </a:lnSpc>
              <a:spcBef>
                <a:spcPts val="0"/>
              </a:spcBef>
              <a:spcAft>
                <a:spcPts val="0"/>
              </a:spcAft>
              <a:buClr>
                <a:schemeClr val="lt1"/>
              </a:buClr>
              <a:buSzPts val="1830"/>
              <a:buChar char="○"/>
            </a:pPr>
            <a:endParaRPr sz="1895"/>
          </a:p>
        </p:txBody>
      </p:sp>
      <p:sp>
        <p:nvSpPr>
          <p:cNvPr id="2" name="Slide Number Placeholder 1">
            <a:extLst>
              <a:ext uri="{FF2B5EF4-FFF2-40B4-BE49-F238E27FC236}">
                <a16:creationId xmlns:a16="http://schemas.microsoft.com/office/drawing/2014/main" id="{160F4EA5-DB65-1DDD-1AD2-BA2C2401F8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66</a:t>
            </a:fld>
            <a:endParaRPr lang="en-GB"/>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g2f0d885b75e_0_10"/>
          <p:cNvSpPr txBox="1">
            <a:spLocks noGrp="1"/>
          </p:cNvSpPr>
          <p:nvPr>
            <p:ph type="title"/>
          </p:nvPr>
        </p:nvSpPr>
        <p:spPr>
          <a:xfrm>
            <a:off x="311700" y="1106125"/>
            <a:ext cx="8520600" cy="1779900"/>
          </a:xfrm>
          <a:prstGeom prst="rect">
            <a:avLst/>
          </a:prstGeom>
          <a:noFill/>
          <a:ln>
            <a:noFill/>
          </a:ln>
        </p:spPr>
        <p:txBody>
          <a:bodyPr spcFirstLastPara="1" wrap="square" lIns="91425" tIns="91425" rIns="91425" bIns="91425" anchor="b" anchorCtr="0">
            <a:normAutofit/>
          </a:bodyPr>
          <a:lstStyle/>
          <a:p>
            <a:pPr marL="0" lvl="0" indent="0" algn="ctr" rtl="0">
              <a:lnSpc>
                <a:spcPct val="90000"/>
              </a:lnSpc>
              <a:spcBef>
                <a:spcPts val="0"/>
              </a:spcBef>
              <a:spcAft>
                <a:spcPts val="0"/>
              </a:spcAft>
              <a:buSzPts val="990"/>
              <a:buNone/>
            </a:pPr>
            <a:r>
              <a:rPr lang="en-GB" sz="7500" b="1"/>
              <a:t>Oral Presentation</a:t>
            </a:r>
            <a:endParaRPr/>
          </a:p>
        </p:txBody>
      </p:sp>
      <p:sp>
        <p:nvSpPr>
          <p:cNvPr id="652" name="Google Shape;652;g2f0d885b75e_0_10"/>
          <p:cNvSpPr txBox="1">
            <a:spLocks noGrp="1"/>
          </p:cNvSpPr>
          <p:nvPr>
            <p:ph type="body" idx="1"/>
          </p:nvPr>
        </p:nvSpPr>
        <p:spPr>
          <a:xfrm>
            <a:off x="311700" y="3384650"/>
            <a:ext cx="3932400" cy="1194000"/>
          </a:xfrm>
          <a:prstGeom prst="rect">
            <a:avLst/>
          </a:prstGeom>
          <a:noFill/>
          <a:ln>
            <a:noFill/>
          </a:ln>
        </p:spPr>
        <p:txBody>
          <a:bodyPr spcFirstLastPara="1" wrap="square" lIns="91425" tIns="91425" rIns="91425" bIns="91425" anchor="t" anchorCtr="0">
            <a:normAutofit/>
          </a:bodyPr>
          <a:lstStyle/>
          <a:p>
            <a:pPr marL="457200" lvl="0" indent="0" algn="l" rtl="0">
              <a:lnSpc>
                <a:spcPct val="115000"/>
              </a:lnSpc>
              <a:spcBef>
                <a:spcPts val="0"/>
              </a:spcBef>
              <a:spcAft>
                <a:spcPts val="0"/>
              </a:spcAft>
              <a:buSzPct val="108108"/>
              <a:buNone/>
            </a:pPr>
            <a:r>
              <a:rPr lang="en-GB"/>
              <a:t>Narrative, structure and content</a:t>
            </a:r>
            <a:endParaRPr/>
          </a:p>
          <a:p>
            <a:pPr marL="457200" lvl="0" indent="0" algn="l" rtl="0">
              <a:lnSpc>
                <a:spcPct val="115000"/>
              </a:lnSpc>
              <a:spcBef>
                <a:spcPts val="0"/>
              </a:spcBef>
              <a:spcAft>
                <a:spcPts val="0"/>
              </a:spcAft>
              <a:buSzPct val="108108"/>
              <a:buNone/>
            </a:pPr>
            <a:endParaRPr/>
          </a:p>
          <a:p>
            <a:pPr marL="457200" lvl="0" indent="0" algn="l" rtl="0">
              <a:lnSpc>
                <a:spcPct val="115000"/>
              </a:lnSpc>
              <a:spcBef>
                <a:spcPts val="0"/>
              </a:spcBef>
              <a:spcAft>
                <a:spcPts val="0"/>
              </a:spcAft>
              <a:buSzPct val="108108"/>
              <a:buNone/>
            </a:pPr>
            <a:r>
              <a:rPr lang="en-GB"/>
              <a:t>Some tips</a:t>
            </a:r>
            <a:endParaRPr/>
          </a:p>
          <a:p>
            <a:pPr marL="0" lvl="0" indent="0" algn="l" rtl="0">
              <a:lnSpc>
                <a:spcPct val="115000"/>
              </a:lnSpc>
              <a:spcBef>
                <a:spcPts val="0"/>
              </a:spcBef>
              <a:spcAft>
                <a:spcPts val="0"/>
              </a:spcAft>
              <a:buSzPct val="108108"/>
              <a:buNone/>
            </a:pPr>
            <a:endParaRPr>
              <a:solidFill>
                <a:schemeClr val="dk1"/>
              </a:solidFill>
            </a:endParaRPr>
          </a:p>
        </p:txBody>
      </p:sp>
      <p:sp>
        <p:nvSpPr>
          <p:cNvPr id="653" name="Google Shape;653;g2f0d885b75e_0_10"/>
          <p:cNvSpPr txBox="1">
            <a:spLocks noGrp="1"/>
          </p:cNvSpPr>
          <p:nvPr>
            <p:ph type="body" idx="1"/>
          </p:nvPr>
        </p:nvSpPr>
        <p:spPr>
          <a:xfrm>
            <a:off x="5607425" y="3384650"/>
            <a:ext cx="3642900" cy="1365000"/>
          </a:xfrm>
          <a:prstGeom prst="rect">
            <a:avLst/>
          </a:prstGeom>
          <a:noFill/>
          <a:ln>
            <a:noFill/>
          </a:ln>
        </p:spPr>
        <p:txBody>
          <a:bodyPr spcFirstLastPara="1" wrap="square" lIns="91425" tIns="91425" rIns="91425" bIns="91425" anchor="t" anchorCtr="0">
            <a:normAutofit/>
          </a:bodyPr>
          <a:lstStyle/>
          <a:p>
            <a:pPr marL="457200" lvl="0" indent="0" algn="l" rtl="0">
              <a:lnSpc>
                <a:spcPct val="95000"/>
              </a:lnSpc>
              <a:spcBef>
                <a:spcPts val="0"/>
              </a:spcBef>
              <a:spcAft>
                <a:spcPts val="0"/>
              </a:spcAft>
              <a:buSzPts val="1018"/>
              <a:buNone/>
            </a:pPr>
            <a:r>
              <a:rPr lang="en-GB"/>
              <a:t>Preparation</a:t>
            </a:r>
            <a:endParaRPr/>
          </a:p>
          <a:p>
            <a:pPr marL="457200" lvl="0" indent="0" algn="l" rtl="0">
              <a:lnSpc>
                <a:spcPct val="95000"/>
              </a:lnSpc>
              <a:spcBef>
                <a:spcPts val="0"/>
              </a:spcBef>
              <a:spcAft>
                <a:spcPts val="0"/>
              </a:spcAft>
              <a:buSzPts val="1018"/>
              <a:buNone/>
            </a:pPr>
            <a:endParaRPr/>
          </a:p>
          <a:p>
            <a:pPr marL="457200" lvl="0" indent="0" algn="l" rtl="0">
              <a:lnSpc>
                <a:spcPct val="95000"/>
              </a:lnSpc>
              <a:spcBef>
                <a:spcPts val="0"/>
              </a:spcBef>
              <a:spcAft>
                <a:spcPts val="0"/>
              </a:spcAft>
              <a:buSzPts val="1018"/>
              <a:buNone/>
            </a:pPr>
            <a:r>
              <a:rPr lang="en-GB"/>
              <a:t>Presenting</a:t>
            </a:r>
            <a:endParaRPr/>
          </a:p>
        </p:txBody>
      </p:sp>
      <p:pic>
        <p:nvPicPr>
          <p:cNvPr id="654" name="Google Shape;654;g2f0d885b75e_0_10"/>
          <p:cNvPicPr preferRelativeResize="0"/>
          <p:nvPr/>
        </p:nvPicPr>
        <p:blipFill rotWithShape="1">
          <a:blip r:embed="rId3">
            <a:alphaModFix/>
          </a:blip>
          <a:srcRect/>
          <a:stretch/>
        </p:blipFill>
        <p:spPr>
          <a:xfrm>
            <a:off x="4029095" y="3225600"/>
            <a:ext cx="1614056" cy="1194000"/>
          </a:xfrm>
          <a:prstGeom prst="rect">
            <a:avLst/>
          </a:prstGeom>
          <a:noFill/>
          <a:ln>
            <a:noFill/>
          </a:ln>
        </p:spPr>
      </p:pic>
      <p:sp>
        <p:nvSpPr>
          <p:cNvPr id="2" name="Slide Number Placeholder 1">
            <a:extLst>
              <a:ext uri="{FF2B5EF4-FFF2-40B4-BE49-F238E27FC236}">
                <a16:creationId xmlns:a16="http://schemas.microsoft.com/office/drawing/2014/main" id="{4FD38E07-822D-0258-9F13-43D4695E87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67</a:t>
            </a:fld>
            <a:endParaRPr lang="en-GB"/>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g2f0d885b75e_0_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Now you know your take-home message…</a:t>
            </a:r>
            <a:endParaRPr/>
          </a:p>
        </p:txBody>
      </p:sp>
      <p:sp>
        <p:nvSpPr>
          <p:cNvPr id="668" name="Google Shape;668;g2f0d885b75e_0_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i="1"/>
              <a:t>Make a story of what you want to tell</a:t>
            </a:r>
            <a:br>
              <a:rPr lang="en-GB"/>
            </a:br>
            <a:endParaRPr/>
          </a:p>
          <a:p>
            <a:pPr marL="457200" lvl="0" indent="-342900" algn="l" rtl="0">
              <a:lnSpc>
                <a:spcPct val="115000"/>
              </a:lnSpc>
              <a:spcBef>
                <a:spcPts val="0"/>
              </a:spcBef>
              <a:spcAft>
                <a:spcPts val="0"/>
              </a:spcAft>
              <a:buSzPts val="1800"/>
              <a:buChar char="●"/>
            </a:pPr>
            <a:r>
              <a:rPr lang="en-GB"/>
              <a:t>Make it compelling: motivate the problem (or idea) you are addressing: you want to capture your audience</a:t>
            </a:r>
            <a:br>
              <a:rPr lang="en-GB"/>
            </a:br>
            <a:endParaRPr/>
          </a:p>
          <a:p>
            <a:pPr marL="457200" lvl="0" indent="-342900" algn="l" rtl="0">
              <a:lnSpc>
                <a:spcPct val="115000"/>
              </a:lnSpc>
              <a:spcBef>
                <a:spcPts val="0"/>
              </a:spcBef>
              <a:spcAft>
                <a:spcPts val="0"/>
              </a:spcAft>
              <a:buSzPts val="1800"/>
              <a:buChar char="●"/>
            </a:pPr>
            <a:r>
              <a:rPr lang="en-GB"/>
              <a:t>Make the aims of your talk clear at the outset</a:t>
            </a:r>
            <a:br>
              <a:rPr lang="en-GB"/>
            </a:br>
            <a:endParaRPr/>
          </a:p>
          <a:p>
            <a:pPr marL="457200" lvl="0" indent="-342900" algn="l" rtl="0">
              <a:lnSpc>
                <a:spcPct val="115000"/>
              </a:lnSpc>
              <a:spcBef>
                <a:spcPts val="0"/>
              </a:spcBef>
              <a:spcAft>
                <a:spcPts val="0"/>
              </a:spcAft>
              <a:buSzPts val="1800"/>
              <a:buChar char="●"/>
            </a:pPr>
            <a:r>
              <a:rPr lang="en-GB"/>
              <a:t>Slides should then follow your narrative and structure</a:t>
            </a:r>
            <a:endParaRPr/>
          </a:p>
        </p:txBody>
      </p:sp>
      <p:pic>
        <p:nvPicPr>
          <p:cNvPr id="670" name="Google Shape;670;g2f0d885b75e_0_24"/>
          <p:cNvPicPr preferRelativeResize="0"/>
          <p:nvPr/>
        </p:nvPicPr>
        <p:blipFill rotWithShape="1">
          <a:blip r:embed="rId3">
            <a:alphaModFix/>
          </a:blip>
          <a:srcRect/>
          <a:stretch/>
        </p:blipFill>
        <p:spPr>
          <a:xfrm>
            <a:off x="4023300" y="4014132"/>
            <a:ext cx="528300" cy="933946"/>
          </a:xfrm>
          <a:prstGeom prst="rect">
            <a:avLst/>
          </a:prstGeom>
          <a:noFill/>
          <a:ln>
            <a:noFill/>
          </a:ln>
        </p:spPr>
      </p:pic>
      <p:pic>
        <p:nvPicPr>
          <p:cNvPr id="671" name="Google Shape;671;g2f0d885b75e_0_24"/>
          <p:cNvPicPr preferRelativeResize="0"/>
          <p:nvPr/>
        </p:nvPicPr>
        <p:blipFill rotWithShape="1">
          <a:blip r:embed="rId4">
            <a:alphaModFix/>
          </a:blip>
          <a:srcRect/>
          <a:stretch/>
        </p:blipFill>
        <p:spPr>
          <a:xfrm>
            <a:off x="4863771" y="3792600"/>
            <a:ext cx="974735" cy="606636"/>
          </a:xfrm>
          <a:prstGeom prst="rect">
            <a:avLst/>
          </a:prstGeom>
          <a:noFill/>
          <a:ln>
            <a:noFill/>
          </a:ln>
        </p:spPr>
      </p:pic>
      <p:pic>
        <p:nvPicPr>
          <p:cNvPr id="672" name="Google Shape;672;g2f0d885b75e_0_24"/>
          <p:cNvPicPr preferRelativeResize="0"/>
          <p:nvPr/>
        </p:nvPicPr>
        <p:blipFill rotWithShape="1">
          <a:blip r:embed="rId4">
            <a:alphaModFix/>
          </a:blip>
          <a:srcRect/>
          <a:stretch/>
        </p:blipFill>
        <p:spPr>
          <a:xfrm>
            <a:off x="5669218" y="4499264"/>
            <a:ext cx="974735" cy="606636"/>
          </a:xfrm>
          <a:prstGeom prst="rect">
            <a:avLst/>
          </a:prstGeom>
          <a:noFill/>
          <a:ln>
            <a:noFill/>
          </a:ln>
        </p:spPr>
      </p:pic>
      <p:pic>
        <p:nvPicPr>
          <p:cNvPr id="673" name="Google Shape;673;g2f0d885b75e_0_24"/>
          <p:cNvPicPr preferRelativeResize="0"/>
          <p:nvPr/>
        </p:nvPicPr>
        <p:blipFill rotWithShape="1">
          <a:blip r:embed="rId4">
            <a:alphaModFix/>
          </a:blip>
          <a:srcRect/>
          <a:stretch/>
        </p:blipFill>
        <p:spPr>
          <a:xfrm>
            <a:off x="6450858" y="3840750"/>
            <a:ext cx="974735" cy="606636"/>
          </a:xfrm>
          <a:prstGeom prst="rect">
            <a:avLst/>
          </a:prstGeom>
          <a:noFill/>
          <a:ln>
            <a:noFill/>
          </a:ln>
        </p:spPr>
      </p:pic>
      <p:pic>
        <p:nvPicPr>
          <p:cNvPr id="674" name="Google Shape;674;g2f0d885b75e_0_24"/>
          <p:cNvPicPr preferRelativeResize="0"/>
          <p:nvPr/>
        </p:nvPicPr>
        <p:blipFill rotWithShape="1">
          <a:blip r:embed="rId5">
            <a:alphaModFix/>
          </a:blip>
          <a:srcRect/>
          <a:stretch/>
        </p:blipFill>
        <p:spPr>
          <a:xfrm>
            <a:off x="7665406" y="3966126"/>
            <a:ext cx="641612" cy="997770"/>
          </a:xfrm>
          <a:prstGeom prst="rect">
            <a:avLst/>
          </a:prstGeom>
          <a:noFill/>
          <a:ln>
            <a:noFill/>
          </a:ln>
        </p:spPr>
      </p:pic>
      <p:pic>
        <p:nvPicPr>
          <p:cNvPr id="675" name="Google Shape;675;g2f0d885b75e_0_24"/>
          <p:cNvPicPr preferRelativeResize="0"/>
          <p:nvPr/>
        </p:nvPicPr>
        <p:blipFill rotWithShape="1">
          <a:blip r:embed="rId6">
            <a:alphaModFix/>
          </a:blip>
          <a:srcRect/>
          <a:stretch/>
        </p:blipFill>
        <p:spPr>
          <a:xfrm>
            <a:off x="8154734" y="4660872"/>
            <a:ext cx="401290" cy="303026"/>
          </a:xfrm>
          <a:prstGeom prst="rect">
            <a:avLst/>
          </a:prstGeom>
          <a:noFill/>
          <a:ln>
            <a:noFill/>
          </a:ln>
        </p:spPr>
      </p:pic>
      <p:pic>
        <p:nvPicPr>
          <p:cNvPr id="676" name="Google Shape;676;g2f0d885b75e_0_24"/>
          <p:cNvPicPr preferRelativeResize="0"/>
          <p:nvPr/>
        </p:nvPicPr>
        <p:blipFill rotWithShape="1">
          <a:blip r:embed="rId7">
            <a:alphaModFix/>
          </a:blip>
          <a:srcRect/>
          <a:stretch/>
        </p:blipFill>
        <p:spPr>
          <a:xfrm>
            <a:off x="4548206" y="4588724"/>
            <a:ext cx="401280" cy="339353"/>
          </a:xfrm>
          <a:prstGeom prst="rect">
            <a:avLst/>
          </a:prstGeom>
          <a:noFill/>
          <a:ln>
            <a:noFill/>
          </a:ln>
        </p:spPr>
      </p:pic>
      <p:cxnSp>
        <p:nvCxnSpPr>
          <p:cNvPr id="677" name="Google Shape;677;g2f0d885b75e_0_24"/>
          <p:cNvCxnSpPr/>
          <p:nvPr/>
        </p:nvCxnSpPr>
        <p:spPr>
          <a:xfrm rot="10800000" flipH="1">
            <a:off x="4657414" y="4166950"/>
            <a:ext cx="349200" cy="157200"/>
          </a:xfrm>
          <a:prstGeom prst="straightConnector1">
            <a:avLst/>
          </a:prstGeom>
          <a:noFill/>
          <a:ln w="9525" cap="flat" cmpd="sng">
            <a:solidFill>
              <a:schemeClr val="dk2"/>
            </a:solidFill>
            <a:prstDash val="solid"/>
            <a:round/>
            <a:headEnd type="none" w="sm" len="sm"/>
            <a:tailEnd type="none" w="sm" len="sm"/>
          </a:ln>
        </p:spPr>
      </p:cxnSp>
      <p:cxnSp>
        <p:nvCxnSpPr>
          <p:cNvPr id="678" name="Google Shape;678;g2f0d885b75e_0_24"/>
          <p:cNvCxnSpPr/>
          <p:nvPr/>
        </p:nvCxnSpPr>
        <p:spPr>
          <a:xfrm>
            <a:off x="5562151" y="4388465"/>
            <a:ext cx="277500" cy="271500"/>
          </a:xfrm>
          <a:prstGeom prst="straightConnector1">
            <a:avLst/>
          </a:prstGeom>
          <a:noFill/>
          <a:ln w="9525" cap="flat" cmpd="sng">
            <a:solidFill>
              <a:schemeClr val="dk2"/>
            </a:solidFill>
            <a:prstDash val="solid"/>
            <a:round/>
            <a:headEnd type="none" w="sm" len="sm"/>
            <a:tailEnd type="none" w="sm" len="sm"/>
          </a:ln>
        </p:spPr>
      </p:cxnSp>
      <p:cxnSp>
        <p:nvCxnSpPr>
          <p:cNvPr id="679" name="Google Shape;679;g2f0d885b75e_0_24"/>
          <p:cNvCxnSpPr/>
          <p:nvPr/>
        </p:nvCxnSpPr>
        <p:spPr>
          <a:xfrm rot="10800000" flipH="1">
            <a:off x="6502512" y="4445533"/>
            <a:ext cx="349200" cy="157200"/>
          </a:xfrm>
          <a:prstGeom prst="straightConnector1">
            <a:avLst/>
          </a:prstGeom>
          <a:noFill/>
          <a:ln w="9525" cap="flat" cmpd="sng">
            <a:solidFill>
              <a:schemeClr val="dk2"/>
            </a:solidFill>
            <a:prstDash val="solid"/>
            <a:round/>
            <a:headEnd type="none" w="sm" len="sm"/>
            <a:tailEnd type="none" w="sm" len="sm"/>
          </a:ln>
        </p:spPr>
      </p:cxnSp>
      <p:cxnSp>
        <p:nvCxnSpPr>
          <p:cNvPr id="680" name="Google Shape;680;g2f0d885b75e_0_24"/>
          <p:cNvCxnSpPr>
            <a:endCxn id="674" idx="1"/>
          </p:cNvCxnSpPr>
          <p:nvPr/>
        </p:nvCxnSpPr>
        <p:spPr>
          <a:xfrm>
            <a:off x="7395406" y="4331211"/>
            <a:ext cx="270000" cy="133800"/>
          </a:xfrm>
          <a:prstGeom prst="straightConnector1">
            <a:avLst/>
          </a:prstGeom>
          <a:noFill/>
          <a:ln w="9525" cap="flat" cmpd="sng">
            <a:solidFill>
              <a:schemeClr val="dk2"/>
            </a:solidFill>
            <a:prstDash val="solid"/>
            <a:round/>
            <a:headEnd type="none" w="sm" len="sm"/>
            <a:tailEnd type="none" w="sm" len="sm"/>
          </a:ln>
        </p:spPr>
      </p:cxnSp>
      <p:sp>
        <p:nvSpPr>
          <p:cNvPr id="2" name="Slide Number Placeholder 1">
            <a:extLst>
              <a:ext uri="{FF2B5EF4-FFF2-40B4-BE49-F238E27FC236}">
                <a16:creationId xmlns:a16="http://schemas.microsoft.com/office/drawing/2014/main" id="{94F85761-1F93-47C8-7C1F-70FF282137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68</a:t>
            </a:fld>
            <a:endParaRPr lang="en-GB"/>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g2f0d885b75e_0_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Tips for your slides: DO’s and DON’Ts – </a:t>
            </a:r>
            <a:r>
              <a:rPr lang="en-GB" b="1"/>
              <a:t>The DO’s</a:t>
            </a:r>
            <a:endParaRPr b="1"/>
          </a:p>
        </p:txBody>
      </p:sp>
      <p:sp>
        <p:nvSpPr>
          <p:cNvPr id="686" name="Google Shape;686;g2f0d885b75e_0_41"/>
          <p:cNvSpPr txBox="1">
            <a:spLocks noGrp="1"/>
          </p:cNvSpPr>
          <p:nvPr>
            <p:ph type="body" idx="1"/>
          </p:nvPr>
        </p:nvSpPr>
        <p:spPr>
          <a:xfrm>
            <a:off x="311700" y="1152325"/>
            <a:ext cx="8520600" cy="39045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Always have a separate title slide</a:t>
            </a:r>
            <a:br>
              <a:rPr lang="en-GB"/>
            </a:br>
            <a:endParaRPr/>
          </a:p>
          <a:p>
            <a:pPr marL="457200" lvl="0" indent="0" algn="l" rtl="0">
              <a:lnSpc>
                <a:spcPct val="115000"/>
              </a:lnSpc>
              <a:spcBef>
                <a:spcPts val="1200"/>
              </a:spcBef>
              <a:spcAft>
                <a:spcPts val="0"/>
              </a:spcAft>
              <a:buSzPts val="1800"/>
              <a:buNone/>
            </a:pPr>
            <a:endParaRPr/>
          </a:p>
          <a:p>
            <a:pPr marL="0" lvl="0" indent="0" algn="l" rtl="0">
              <a:lnSpc>
                <a:spcPct val="115000"/>
              </a:lnSpc>
              <a:spcBef>
                <a:spcPts val="1200"/>
              </a:spcBef>
              <a:spcAft>
                <a:spcPts val="1200"/>
              </a:spcAft>
              <a:buSzPts val="1800"/>
              <a:buNone/>
            </a:pPr>
            <a:endParaRPr sz="1102">
              <a:solidFill>
                <a:srgbClr val="FF0000"/>
              </a:solidFill>
            </a:endParaRPr>
          </a:p>
        </p:txBody>
      </p:sp>
      <p:pic>
        <p:nvPicPr>
          <p:cNvPr id="688" name="Google Shape;688;g2f0d885b75e_0_41"/>
          <p:cNvPicPr preferRelativeResize="0"/>
          <p:nvPr/>
        </p:nvPicPr>
        <p:blipFill rotWithShape="1">
          <a:blip r:embed="rId3">
            <a:alphaModFix/>
          </a:blip>
          <a:srcRect/>
          <a:stretch/>
        </p:blipFill>
        <p:spPr>
          <a:xfrm>
            <a:off x="6344000" y="1017725"/>
            <a:ext cx="2520826" cy="1193025"/>
          </a:xfrm>
          <a:prstGeom prst="rect">
            <a:avLst/>
          </a:prstGeom>
          <a:noFill/>
          <a:ln>
            <a:noFill/>
          </a:ln>
        </p:spPr>
      </p:pic>
      <p:sp>
        <p:nvSpPr>
          <p:cNvPr id="689" name="Google Shape;689;g2f0d885b75e_0_41"/>
          <p:cNvSpPr txBox="1"/>
          <p:nvPr/>
        </p:nvSpPr>
        <p:spPr>
          <a:xfrm>
            <a:off x="6388964" y="1099574"/>
            <a:ext cx="827100" cy="69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690" name="Google Shape;690;g2f0d885b75e_0_41"/>
          <p:cNvPicPr preferRelativeResize="0"/>
          <p:nvPr/>
        </p:nvPicPr>
        <p:blipFill rotWithShape="1">
          <a:blip r:embed="rId4">
            <a:alphaModFix/>
          </a:blip>
          <a:srcRect/>
          <a:stretch/>
        </p:blipFill>
        <p:spPr>
          <a:xfrm>
            <a:off x="7924300" y="97213"/>
            <a:ext cx="1144354" cy="1151125"/>
          </a:xfrm>
          <a:prstGeom prst="rect">
            <a:avLst/>
          </a:prstGeom>
          <a:noFill/>
          <a:ln>
            <a:noFill/>
          </a:ln>
        </p:spPr>
      </p:pic>
      <p:sp>
        <p:nvSpPr>
          <p:cNvPr id="2" name="Slide Number Placeholder 1">
            <a:extLst>
              <a:ext uri="{FF2B5EF4-FFF2-40B4-BE49-F238E27FC236}">
                <a16:creationId xmlns:a16="http://schemas.microsoft.com/office/drawing/2014/main" id="{35657C30-8BA8-4419-1E66-7BBB668D1A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69</a:t>
            </a:fld>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279b92abac6_1_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What do you want to convey?</a:t>
            </a:r>
            <a:endParaRPr/>
          </a:p>
        </p:txBody>
      </p:sp>
      <p:sp>
        <p:nvSpPr>
          <p:cNvPr id="106" name="Google Shape;106;g279b92abac6_1_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What is the take home message: if someone needs to summarise your talk (poster, paper) to a colleague, what should they say?</a:t>
            </a:r>
            <a:br>
              <a:rPr lang="en-GB"/>
            </a:br>
            <a:endParaRPr/>
          </a:p>
          <a:p>
            <a:pPr marL="457200" lvl="0" indent="-342900" algn="l" rtl="0">
              <a:lnSpc>
                <a:spcPct val="115000"/>
              </a:lnSpc>
              <a:spcBef>
                <a:spcPts val="0"/>
              </a:spcBef>
              <a:spcAft>
                <a:spcPts val="0"/>
              </a:spcAft>
              <a:buSzPts val="1800"/>
              <a:buChar char="●"/>
            </a:pPr>
            <a:r>
              <a:rPr lang="en-GB"/>
              <a:t>and/or what action do you want them to take? (e.g., participate in a user study - give you a job)</a:t>
            </a:r>
            <a:endParaRPr/>
          </a:p>
          <a:p>
            <a:pPr marL="0" lvl="0" indent="0" algn="l" rtl="0">
              <a:lnSpc>
                <a:spcPct val="115000"/>
              </a:lnSpc>
              <a:spcBef>
                <a:spcPts val="0"/>
              </a:spcBef>
              <a:spcAft>
                <a:spcPts val="0"/>
              </a:spcAft>
              <a:buSzPts val="1800"/>
              <a:buNone/>
            </a:pPr>
            <a:br>
              <a:rPr lang="en-GB"/>
            </a:br>
            <a:r>
              <a:rPr lang="en-GB"/>
              <a:t>	</a:t>
            </a:r>
            <a:endParaRPr/>
          </a:p>
          <a:p>
            <a:pPr marL="457200" lvl="0" indent="457200" algn="l" rtl="0">
              <a:lnSpc>
                <a:spcPct val="115000"/>
              </a:lnSpc>
              <a:spcBef>
                <a:spcPts val="0"/>
              </a:spcBef>
              <a:spcAft>
                <a:spcPts val="0"/>
              </a:spcAft>
              <a:buSzPts val="1800"/>
              <a:buNone/>
            </a:pPr>
            <a:r>
              <a:rPr lang="en-GB"/>
              <a:t>Note: Audience will only remember </a:t>
            </a:r>
            <a:r>
              <a:rPr lang="en-GB" sz="1900" b="1"/>
              <a:t>3</a:t>
            </a:r>
            <a:r>
              <a:rPr lang="en-GB"/>
              <a:t> things</a:t>
            </a:r>
            <a:endParaRPr/>
          </a:p>
          <a:p>
            <a:pPr marL="457200" lvl="0" indent="0" algn="l" rtl="0">
              <a:lnSpc>
                <a:spcPct val="115000"/>
              </a:lnSpc>
              <a:spcBef>
                <a:spcPts val="0"/>
              </a:spcBef>
              <a:spcAft>
                <a:spcPts val="0"/>
              </a:spcAft>
              <a:buSzPts val="1800"/>
              <a:buNone/>
            </a:pPr>
            <a:br>
              <a:rPr lang="en-GB"/>
            </a:br>
            <a:endParaRPr/>
          </a:p>
          <a:p>
            <a:pPr marL="457200" lvl="0" indent="0" algn="l" rtl="0">
              <a:lnSpc>
                <a:spcPct val="114999"/>
              </a:lnSpc>
              <a:spcBef>
                <a:spcPts val="0"/>
              </a:spcBef>
              <a:spcAft>
                <a:spcPts val="0"/>
              </a:spcAft>
              <a:buSzPts val="1800"/>
              <a:buNone/>
            </a:pPr>
            <a:endParaRPr/>
          </a:p>
        </p:txBody>
      </p:sp>
      <p:pic>
        <p:nvPicPr>
          <p:cNvPr id="108" name="Google Shape;108;g279b92abac6_1_5"/>
          <p:cNvPicPr preferRelativeResize="0"/>
          <p:nvPr/>
        </p:nvPicPr>
        <p:blipFill rotWithShape="1">
          <a:blip r:embed="rId3">
            <a:alphaModFix/>
          </a:blip>
          <a:srcRect/>
          <a:stretch/>
        </p:blipFill>
        <p:spPr>
          <a:xfrm>
            <a:off x="7011225" y="2665252"/>
            <a:ext cx="1159750" cy="2277400"/>
          </a:xfrm>
          <a:prstGeom prst="rect">
            <a:avLst/>
          </a:prstGeom>
          <a:noFill/>
          <a:ln>
            <a:noFill/>
          </a:ln>
        </p:spPr>
      </p:pic>
      <p:sp>
        <p:nvSpPr>
          <p:cNvPr id="2" name="Slide Number Placeholder 1">
            <a:extLst>
              <a:ext uri="{FF2B5EF4-FFF2-40B4-BE49-F238E27FC236}">
                <a16:creationId xmlns:a16="http://schemas.microsoft.com/office/drawing/2014/main" id="{F7DC9186-BD17-8347-BC7A-3249BC8B8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g27fb0bff4a3_1_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Tips for your slides: DO’s and DON’Ts – </a:t>
            </a:r>
            <a:r>
              <a:rPr lang="en-GB" b="1"/>
              <a:t>The DO’s</a:t>
            </a:r>
            <a:endParaRPr b="1"/>
          </a:p>
        </p:txBody>
      </p:sp>
      <p:sp>
        <p:nvSpPr>
          <p:cNvPr id="696" name="Google Shape;696;g27fb0bff4a3_1_38"/>
          <p:cNvSpPr txBox="1">
            <a:spLocks noGrp="1"/>
          </p:cNvSpPr>
          <p:nvPr>
            <p:ph type="body" idx="1"/>
          </p:nvPr>
        </p:nvSpPr>
        <p:spPr>
          <a:xfrm>
            <a:off x="311700" y="1152325"/>
            <a:ext cx="8520600" cy="39045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Always have a separate title slide</a:t>
            </a:r>
            <a:br>
              <a:rPr lang="en-GB"/>
            </a:br>
            <a:endParaRPr/>
          </a:p>
          <a:p>
            <a:pPr marL="457200" lvl="0" indent="-342900" algn="l" rtl="0">
              <a:lnSpc>
                <a:spcPct val="115000"/>
              </a:lnSpc>
              <a:spcBef>
                <a:spcPts val="0"/>
              </a:spcBef>
              <a:spcAft>
                <a:spcPts val="0"/>
              </a:spcAft>
              <a:buSzPts val="1800"/>
              <a:buChar char="●"/>
            </a:pPr>
            <a:r>
              <a:rPr lang="en-GB"/>
              <a:t>Think of the role of each of your slide</a:t>
            </a:r>
            <a:br>
              <a:rPr lang="en-GB"/>
            </a:br>
            <a:endParaRPr/>
          </a:p>
          <a:p>
            <a:pPr marL="457200" lvl="0" indent="-342900" algn="l" rtl="0">
              <a:lnSpc>
                <a:spcPct val="115000"/>
              </a:lnSpc>
              <a:spcBef>
                <a:spcPts val="0"/>
              </a:spcBef>
              <a:spcAft>
                <a:spcPts val="0"/>
              </a:spcAft>
              <a:buSzPts val="1800"/>
              <a:buChar char="●"/>
            </a:pPr>
            <a:r>
              <a:rPr lang="en-GB"/>
              <a:t>Choose your slide titles with care</a:t>
            </a:r>
            <a:br>
              <a:rPr lang="en-GB"/>
            </a:br>
            <a:endParaRPr/>
          </a:p>
          <a:p>
            <a:pPr marL="457200" lvl="0" indent="0" algn="l" rtl="0">
              <a:lnSpc>
                <a:spcPct val="115000"/>
              </a:lnSpc>
              <a:spcBef>
                <a:spcPts val="1200"/>
              </a:spcBef>
              <a:spcAft>
                <a:spcPts val="0"/>
              </a:spcAft>
              <a:buSzPts val="1800"/>
              <a:buNone/>
            </a:pPr>
            <a:endParaRPr/>
          </a:p>
          <a:p>
            <a:pPr marL="0" lvl="0" indent="0" algn="l" rtl="0">
              <a:lnSpc>
                <a:spcPct val="115000"/>
              </a:lnSpc>
              <a:spcBef>
                <a:spcPts val="1200"/>
              </a:spcBef>
              <a:spcAft>
                <a:spcPts val="1200"/>
              </a:spcAft>
              <a:buSzPts val="1800"/>
              <a:buNone/>
            </a:pPr>
            <a:endParaRPr sz="1102">
              <a:solidFill>
                <a:srgbClr val="FF0000"/>
              </a:solidFill>
            </a:endParaRPr>
          </a:p>
        </p:txBody>
      </p:sp>
      <p:pic>
        <p:nvPicPr>
          <p:cNvPr id="698" name="Google Shape;698;g27fb0bff4a3_1_38"/>
          <p:cNvPicPr preferRelativeResize="0"/>
          <p:nvPr/>
        </p:nvPicPr>
        <p:blipFill rotWithShape="1">
          <a:blip r:embed="rId3">
            <a:alphaModFix/>
          </a:blip>
          <a:srcRect/>
          <a:stretch/>
        </p:blipFill>
        <p:spPr>
          <a:xfrm>
            <a:off x="6344000" y="1017725"/>
            <a:ext cx="2520826" cy="1193025"/>
          </a:xfrm>
          <a:prstGeom prst="rect">
            <a:avLst/>
          </a:prstGeom>
          <a:noFill/>
          <a:ln>
            <a:noFill/>
          </a:ln>
        </p:spPr>
      </p:pic>
      <p:sp>
        <p:nvSpPr>
          <p:cNvPr id="699" name="Google Shape;699;g27fb0bff4a3_1_38"/>
          <p:cNvSpPr txBox="1"/>
          <p:nvPr/>
        </p:nvSpPr>
        <p:spPr>
          <a:xfrm>
            <a:off x="6388964" y="1099574"/>
            <a:ext cx="827100" cy="69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700" name="Google Shape;700;g27fb0bff4a3_1_38"/>
          <p:cNvPicPr preferRelativeResize="0"/>
          <p:nvPr/>
        </p:nvPicPr>
        <p:blipFill rotWithShape="1">
          <a:blip r:embed="rId4">
            <a:alphaModFix/>
          </a:blip>
          <a:srcRect/>
          <a:stretch/>
        </p:blipFill>
        <p:spPr>
          <a:xfrm>
            <a:off x="7103825" y="2377676"/>
            <a:ext cx="1214673" cy="898576"/>
          </a:xfrm>
          <a:prstGeom prst="rect">
            <a:avLst/>
          </a:prstGeom>
          <a:noFill/>
          <a:ln>
            <a:noFill/>
          </a:ln>
        </p:spPr>
      </p:pic>
      <p:pic>
        <p:nvPicPr>
          <p:cNvPr id="701" name="Google Shape;701;g27fb0bff4a3_1_38"/>
          <p:cNvPicPr preferRelativeResize="0"/>
          <p:nvPr/>
        </p:nvPicPr>
        <p:blipFill rotWithShape="1">
          <a:blip r:embed="rId5">
            <a:alphaModFix/>
          </a:blip>
          <a:srcRect/>
          <a:stretch/>
        </p:blipFill>
        <p:spPr>
          <a:xfrm>
            <a:off x="7924300" y="97213"/>
            <a:ext cx="1144354" cy="1151125"/>
          </a:xfrm>
          <a:prstGeom prst="rect">
            <a:avLst/>
          </a:prstGeom>
          <a:noFill/>
          <a:ln>
            <a:noFill/>
          </a:ln>
        </p:spPr>
      </p:pic>
      <p:sp>
        <p:nvSpPr>
          <p:cNvPr id="2" name="Slide Number Placeholder 1">
            <a:extLst>
              <a:ext uri="{FF2B5EF4-FFF2-40B4-BE49-F238E27FC236}">
                <a16:creationId xmlns:a16="http://schemas.microsoft.com/office/drawing/2014/main" id="{C9AE415A-0A8F-AEFF-CD70-411AF8CC46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70</a:t>
            </a:fld>
            <a:endParaRPr lang="en-GB"/>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g27fb0bff4a3_1_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Tips for your slides: DO’s and DON’Ts – </a:t>
            </a:r>
            <a:r>
              <a:rPr lang="en-GB" b="1"/>
              <a:t>The DO’s</a:t>
            </a:r>
            <a:endParaRPr b="1"/>
          </a:p>
        </p:txBody>
      </p:sp>
      <p:sp>
        <p:nvSpPr>
          <p:cNvPr id="707" name="Google Shape;707;g27fb0bff4a3_1_49"/>
          <p:cNvSpPr txBox="1">
            <a:spLocks noGrp="1"/>
          </p:cNvSpPr>
          <p:nvPr>
            <p:ph type="body" idx="1"/>
          </p:nvPr>
        </p:nvSpPr>
        <p:spPr>
          <a:xfrm>
            <a:off x="311700" y="1152325"/>
            <a:ext cx="8520600" cy="39045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Always have a separate title slide</a:t>
            </a:r>
            <a:br>
              <a:rPr lang="en-GB"/>
            </a:br>
            <a:endParaRPr/>
          </a:p>
          <a:p>
            <a:pPr marL="457200" lvl="0" indent="-342900" algn="l" rtl="0">
              <a:lnSpc>
                <a:spcPct val="115000"/>
              </a:lnSpc>
              <a:spcBef>
                <a:spcPts val="0"/>
              </a:spcBef>
              <a:spcAft>
                <a:spcPts val="0"/>
              </a:spcAft>
              <a:buSzPts val="1800"/>
              <a:buChar char="●"/>
            </a:pPr>
            <a:r>
              <a:rPr lang="en-GB"/>
              <a:t>Think of the role of each of your slide</a:t>
            </a:r>
            <a:br>
              <a:rPr lang="en-GB"/>
            </a:br>
            <a:endParaRPr/>
          </a:p>
          <a:p>
            <a:pPr marL="457200" lvl="0" indent="-342900" algn="l" rtl="0">
              <a:lnSpc>
                <a:spcPct val="115000"/>
              </a:lnSpc>
              <a:spcBef>
                <a:spcPts val="0"/>
              </a:spcBef>
              <a:spcAft>
                <a:spcPts val="0"/>
              </a:spcAft>
              <a:buSzPts val="1800"/>
              <a:buChar char="●"/>
            </a:pPr>
            <a:r>
              <a:rPr lang="en-GB"/>
              <a:t>Choose your slide titles with care</a:t>
            </a:r>
            <a:br>
              <a:rPr lang="en-GB"/>
            </a:br>
            <a:endParaRPr/>
          </a:p>
          <a:p>
            <a:pPr marL="457200" lvl="0" indent="-342900" algn="l" rtl="0">
              <a:lnSpc>
                <a:spcPct val="115000"/>
              </a:lnSpc>
              <a:spcBef>
                <a:spcPts val="0"/>
              </a:spcBef>
              <a:spcAft>
                <a:spcPts val="0"/>
              </a:spcAft>
              <a:buSzPts val="1800"/>
              <a:buChar char="●"/>
            </a:pPr>
            <a:r>
              <a:rPr lang="en-GB"/>
              <a:t>Back up your claims</a:t>
            </a:r>
            <a:br>
              <a:rPr lang="en-GB"/>
            </a:br>
            <a:endParaRPr/>
          </a:p>
          <a:p>
            <a:pPr marL="457200" lvl="0" indent="0" algn="l" rtl="0">
              <a:lnSpc>
                <a:spcPct val="115000"/>
              </a:lnSpc>
              <a:spcBef>
                <a:spcPts val="1200"/>
              </a:spcBef>
              <a:spcAft>
                <a:spcPts val="0"/>
              </a:spcAft>
              <a:buSzPts val="1800"/>
              <a:buNone/>
            </a:pPr>
            <a:endParaRPr/>
          </a:p>
          <a:p>
            <a:pPr marL="0" lvl="0" indent="0" algn="l" rtl="0">
              <a:lnSpc>
                <a:spcPct val="115000"/>
              </a:lnSpc>
              <a:spcBef>
                <a:spcPts val="1200"/>
              </a:spcBef>
              <a:spcAft>
                <a:spcPts val="1200"/>
              </a:spcAft>
              <a:buSzPts val="1800"/>
              <a:buNone/>
            </a:pPr>
            <a:endParaRPr sz="1102">
              <a:solidFill>
                <a:srgbClr val="FF0000"/>
              </a:solidFill>
            </a:endParaRPr>
          </a:p>
        </p:txBody>
      </p:sp>
      <p:pic>
        <p:nvPicPr>
          <p:cNvPr id="709" name="Google Shape;709;g27fb0bff4a3_1_49"/>
          <p:cNvPicPr preferRelativeResize="0"/>
          <p:nvPr/>
        </p:nvPicPr>
        <p:blipFill rotWithShape="1">
          <a:blip r:embed="rId3">
            <a:alphaModFix/>
          </a:blip>
          <a:srcRect/>
          <a:stretch/>
        </p:blipFill>
        <p:spPr>
          <a:xfrm>
            <a:off x="6344000" y="1017725"/>
            <a:ext cx="2520826" cy="1193025"/>
          </a:xfrm>
          <a:prstGeom prst="rect">
            <a:avLst/>
          </a:prstGeom>
          <a:noFill/>
          <a:ln>
            <a:noFill/>
          </a:ln>
        </p:spPr>
      </p:pic>
      <p:sp>
        <p:nvSpPr>
          <p:cNvPr id="710" name="Google Shape;710;g27fb0bff4a3_1_49"/>
          <p:cNvSpPr txBox="1"/>
          <p:nvPr/>
        </p:nvSpPr>
        <p:spPr>
          <a:xfrm>
            <a:off x="6388964" y="1099574"/>
            <a:ext cx="827100" cy="69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711" name="Google Shape;711;g27fb0bff4a3_1_49"/>
          <p:cNvPicPr preferRelativeResize="0"/>
          <p:nvPr/>
        </p:nvPicPr>
        <p:blipFill rotWithShape="1">
          <a:blip r:embed="rId4">
            <a:alphaModFix/>
          </a:blip>
          <a:srcRect/>
          <a:stretch/>
        </p:blipFill>
        <p:spPr>
          <a:xfrm>
            <a:off x="7103825" y="2377676"/>
            <a:ext cx="1214673" cy="898576"/>
          </a:xfrm>
          <a:prstGeom prst="rect">
            <a:avLst/>
          </a:prstGeom>
          <a:noFill/>
          <a:ln>
            <a:noFill/>
          </a:ln>
        </p:spPr>
      </p:pic>
      <p:pic>
        <p:nvPicPr>
          <p:cNvPr id="712" name="Google Shape;712;g27fb0bff4a3_1_49"/>
          <p:cNvPicPr preferRelativeResize="0"/>
          <p:nvPr/>
        </p:nvPicPr>
        <p:blipFill rotWithShape="1">
          <a:blip r:embed="rId5">
            <a:alphaModFix/>
          </a:blip>
          <a:srcRect/>
          <a:stretch/>
        </p:blipFill>
        <p:spPr>
          <a:xfrm>
            <a:off x="7924300" y="97213"/>
            <a:ext cx="1144354" cy="1151125"/>
          </a:xfrm>
          <a:prstGeom prst="rect">
            <a:avLst/>
          </a:prstGeom>
          <a:noFill/>
          <a:ln>
            <a:noFill/>
          </a:ln>
        </p:spPr>
      </p:pic>
      <p:sp>
        <p:nvSpPr>
          <p:cNvPr id="2" name="Slide Number Placeholder 1">
            <a:extLst>
              <a:ext uri="{FF2B5EF4-FFF2-40B4-BE49-F238E27FC236}">
                <a16:creationId xmlns:a16="http://schemas.microsoft.com/office/drawing/2014/main" id="{7496EDED-28E1-2C4A-7B32-AC507A9490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71</a:t>
            </a:fld>
            <a:endParaRPr lang="en-GB"/>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g27fb0bff4a3_1_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Tips for your slides: DO’s and DON’Ts – </a:t>
            </a:r>
            <a:r>
              <a:rPr lang="en-GB" b="1"/>
              <a:t>The DO’s</a:t>
            </a:r>
            <a:endParaRPr b="1"/>
          </a:p>
        </p:txBody>
      </p:sp>
      <p:sp>
        <p:nvSpPr>
          <p:cNvPr id="718" name="Google Shape;718;g27fb0bff4a3_1_60"/>
          <p:cNvSpPr txBox="1">
            <a:spLocks noGrp="1"/>
          </p:cNvSpPr>
          <p:nvPr>
            <p:ph type="body" idx="1"/>
          </p:nvPr>
        </p:nvSpPr>
        <p:spPr>
          <a:xfrm>
            <a:off x="311700" y="1152325"/>
            <a:ext cx="8520600" cy="39045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Always have a separate title slide</a:t>
            </a:r>
            <a:br>
              <a:rPr lang="en-GB"/>
            </a:br>
            <a:endParaRPr/>
          </a:p>
          <a:p>
            <a:pPr marL="457200" lvl="0" indent="-342900" algn="l" rtl="0">
              <a:lnSpc>
                <a:spcPct val="115000"/>
              </a:lnSpc>
              <a:spcBef>
                <a:spcPts val="0"/>
              </a:spcBef>
              <a:spcAft>
                <a:spcPts val="0"/>
              </a:spcAft>
              <a:buSzPts val="1800"/>
              <a:buChar char="●"/>
            </a:pPr>
            <a:r>
              <a:rPr lang="en-GB"/>
              <a:t>Think of the role of each of your slide</a:t>
            </a:r>
            <a:br>
              <a:rPr lang="en-GB"/>
            </a:br>
            <a:endParaRPr/>
          </a:p>
          <a:p>
            <a:pPr marL="457200" lvl="0" indent="-342900" algn="l" rtl="0">
              <a:lnSpc>
                <a:spcPct val="115000"/>
              </a:lnSpc>
              <a:spcBef>
                <a:spcPts val="0"/>
              </a:spcBef>
              <a:spcAft>
                <a:spcPts val="0"/>
              </a:spcAft>
              <a:buSzPts val="1800"/>
              <a:buChar char="●"/>
            </a:pPr>
            <a:r>
              <a:rPr lang="en-GB"/>
              <a:t>Choose your slide titles with care</a:t>
            </a:r>
            <a:br>
              <a:rPr lang="en-GB"/>
            </a:br>
            <a:endParaRPr/>
          </a:p>
          <a:p>
            <a:pPr marL="457200" lvl="0" indent="-342900" algn="l" rtl="0">
              <a:lnSpc>
                <a:spcPct val="115000"/>
              </a:lnSpc>
              <a:spcBef>
                <a:spcPts val="0"/>
              </a:spcBef>
              <a:spcAft>
                <a:spcPts val="0"/>
              </a:spcAft>
              <a:buSzPts val="1800"/>
              <a:buChar char="●"/>
            </a:pPr>
            <a:r>
              <a:rPr lang="en-GB"/>
              <a:t>Back up your claims</a:t>
            </a:r>
            <a:br>
              <a:rPr lang="en-GB"/>
            </a:br>
            <a:endParaRPr/>
          </a:p>
          <a:p>
            <a:pPr marL="457200" lvl="0" indent="-342900" algn="l" rtl="0">
              <a:lnSpc>
                <a:spcPct val="115000"/>
              </a:lnSpc>
              <a:spcBef>
                <a:spcPts val="0"/>
              </a:spcBef>
              <a:spcAft>
                <a:spcPts val="0"/>
              </a:spcAft>
              <a:buSzPts val="1800"/>
              <a:buChar char="●"/>
            </a:pPr>
            <a:r>
              <a:rPr lang="en-GB"/>
              <a:t>Recap at the end of each major segment of your talk</a:t>
            </a:r>
            <a:br>
              <a:rPr lang="en-GB"/>
            </a:br>
            <a:endParaRPr/>
          </a:p>
          <a:p>
            <a:pPr marL="457200" lvl="0" indent="-342900" algn="l" rtl="0">
              <a:lnSpc>
                <a:spcPct val="115000"/>
              </a:lnSpc>
              <a:spcBef>
                <a:spcPts val="0"/>
              </a:spcBef>
              <a:spcAft>
                <a:spcPts val="0"/>
              </a:spcAft>
              <a:buSzPts val="1800"/>
              <a:buChar char="●"/>
            </a:pPr>
            <a:r>
              <a:rPr lang="en-GB"/>
              <a:t>Repeat your take-home message at the end</a:t>
            </a:r>
            <a:endParaRPr/>
          </a:p>
          <a:p>
            <a:pPr marL="0" lvl="0" indent="0" algn="l" rtl="0">
              <a:lnSpc>
                <a:spcPct val="115000"/>
              </a:lnSpc>
              <a:spcBef>
                <a:spcPts val="1200"/>
              </a:spcBef>
              <a:spcAft>
                <a:spcPts val="1200"/>
              </a:spcAft>
              <a:buSzPts val="1800"/>
              <a:buNone/>
            </a:pPr>
            <a:endParaRPr sz="1102">
              <a:solidFill>
                <a:srgbClr val="FF0000"/>
              </a:solidFill>
            </a:endParaRPr>
          </a:p>
        </p:txBody>
      </p:sp>
      <p:pic>
        <p:nvPicPr>
          <p:cNvPr id="720" name="Google Shape;720;g27fb0bff4a3_1_60"/>
          <p:cNvPicPr preferRelativeResize="0"/>
          <p:nvPr/>
        </p:nvPicPr>
        <p:blipFill rotWithShape="1">
          <a:blip r:embed="rId3">
            <a:alphaModFix/>
          </a:blip>
          <a:srcRect/>
          <a:stretch/>
        </p:blipFill>
        <p:spPr>
          <a:xfrm>
            <a:off x="6344000" y="1017725"/>
            <a:ext cx="2520826" cy="1193025"/>
          </a:xfrm>
          <a:prstGeom prst="rect">
            <a:avLst/>
          </a:prstGeom>
          <a:noFill/>
          <a:ln>
            <a:noFill/>
          </a:ln>
        </p:spPr>
      </p:pic>
      <p:sp>
        <p:nvSpPr>
          <p:cNvPr id="721" name="Google Shape;721;g27fb0bff4a3_1_60"/>
          <p:cNvSpPr txBox="1"/>
          <p:nvPr/>
        </p:nvSpPr>
        <p:spPr>
          <a:xfrm>
            <a:off x="6388964" y="1099574"/>
            <a:ext cx="827100" cy="69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722" name="Google Shape;722;g27fb0bff4a3_1_60"/>
          <p:cNvPicPr preferRelativeResize="0"/>
          <p:nvPr/>
        </p:nvPicPr>
        <p:blipFill rotWithShape="1">
          <a:blip r:embed="rId4">
            <a:alphaModFix/>
          </a:blip>
          <a:srcRect/>
          <a:stretch/>
        </p:blipFill>
        <p:spPr>
          <a:xfrm>
            <a:off x="7103825" y="2377676"/>
            <a:ext cx="1214673" cy="898576"/>
          </a:xfrm>
          <a:prstGeom prst="rect">
            <a:avLst/>
          </a:prstGeom>
          <a:noFill/>
          <a:ln>
            <a:noFill/>
          </a:ln>
        </p:spPr>
      </p:pic>
      <p:pic>
        <p:nvPicPr>
          <p:cNvPr id="723" name="Google Shape;723;g27fb0bff4a3_1_60"/>
          <p:cNvPicPr preferRelativeResize="0"/>
          <p:nvPr/>
        </p:nvPicPr>
        <p:blipFill rotWithShape="1">
          <a:blip r:embed="rId5">
            <a:alphaModFix/>
          </a:blip>
          <a:srcRect/>
          <a:stretch/>
        </p:blipFill>
        <p:spPr>
          <a:xfrm>
            <a:off x="7290425" y="3510893"/>
            <a:ext cx="633874" cy="1238507"/>
          </a:xfrm>
          <a:prstGeom prst="rect">
            <a:avLst/>
          </a:prstGeom>
          <a:noFill/>
          <a:ln>
            <a:noFill/>
          </a:ln>
        </p:spPr>
      </p:pic>
      <p:pic>
        <p:nvPicPr>
          <p:cNvPr id="724" name="Google Shape;724;g27fb0bff4a3_1_60"/>
          <p:cNvPicPr preferRelativeResize="0"/>
          <p:nvPr/>
        </p:nvPicPr>
        <p:blipFill rotWithShape="1">
          <a:blip r:embed="rId6">
            <a:alphaModFix/>
          </a:blip>
          <a:srcRect/>
          <a:stretch/>
        </p:blipFill>
        <p:spPr>
          <a:xfrm>
            <a:off x="7924300" y="97213"/>
            <a:ext cx="1144354" cy="1151125"/>
          </a:xfrm>
          <a:prstGeom prst="rect">
            <a:avLst/>
          </a:prstGeom>
          <a:noFill/>
          <a:ln>
            <a:noFill/>
          </a:ln>
        </p:spPr>
      </p:pic>
      <p:sp>
        <p:nvSpPr>
          <p:cNvPr id="2" name="Slide Number Placeholder 1">
            <a:extLst>
              <a:ext uri="{FF2B5EF4-FFF2-40B4-BE49-F238E27FC236}">
                <a16:creationId xmlns:a16="http://schemas.microsoft.com/office/drawing/2014/main" id="{F7A46130-76A7-9660-25CE-C13CCF41D2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72</a:t>
            </a:fld>
            <a:endParaRPr lang="en-GB"/>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g2f0d885b75e_0_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Explain terms that might be unfamiliar to the audience</a:t>
            </a:r>
            <a:br>
              <a:rPr lang="en-GB"/>
            </a:br>
            <a:endParaRPr/>
          </a:p>
          <a:p>
            <a:pPr marL="457200" lvl="0" indent="-342900" algn="l" rtl="0">
              <a:lnSpc>
                <a:spcPct val="115000"/>
              </a:lnSpc>
              <a:spcBef>
                <a:spcPts val="0"/>
              </a:spcBef>
              <a:spcAft>
                <a:spcPts val="0"/>
              </a:spcAft>
              <a:buSzPts val="1800"/>
              <a:buChar char="●"/>
            </a:pPr>
            <a:r>
              <a:rPr lang="en-GB"/>
              <a:t>Be consistent</a:t>
            </a:r>
            <a:br>
              <a:rPr lang="en-GB"/>
            </a:br>
            <a:endParaRPr/>
          </a:p>
          <a:p>
            <a:pPr marL="457200" lvl="0" indent="0" algn="l" rtl="0">
              <a:lnSpc>
                <a:spcPct val="115000"/>
              </a:lnSpc>
              <a:spcBef>
                <a:spcPts val="1200"/>
              </a:spcBef>
              <a:spcAft>
                <a:spcPts val="1200"/>
              </a:spcAft>
              <a:buSzPts val="1800"/>
              <a:buNone/>
            </a:pPr>
            <a:endParaRPr sz="2227">
              <a:solidFill>
                <a:srgbClr val="FF0000"/>
              </a:solidFill>
            </a:endParaRPr>
          </a:p>
        </p:txBody>
      </p:sp>
      <p:sp>
        <p:nvSpPr>
          <p:cNvPr id="731" name="Google Shape;731;g2f0d885b75e_0_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Tips for your slides: DO’s and DON’Ts – </a:t>
            </a:r>
            <a:r>
              <a:rPr lang="en-GB" b="1"/>
              <a:t>More DO’s</a:t>
            </a:r>
            <a:endParaRPr b="1"/>
          </a:p>
        </p:txBody>
      </p:sp>
      <p:pic>
        <p:nvPicPr>
          <p:cNvPr id="732" name="Google Shape;732;g2f0d885b75e_0_52"/>
          <p:cNvPicPr preferRelativeResize="0"/>
          <p:nvPr/>
        </p:nvPicPr>
        <p:blipFill rotWithShape="1">
          <a:blip r:embed="rId3">
            <a:alphaModFix/>
          </a:blip>
          <a:srcRect l="33402" t="13156" r="33074"/>
          <a:stretch/>
        </p:blipFill>
        <p:spPr>
          <a:xfrm>
            <a:off x="7283825" y="1059050"/>
            <a:ext cx="494576" cy="1242002"/>
          </a:xfrm>
          <a:prstGeom prst="rect">
            <a:avLst/>
          </a:prstGeom>
          <a:noFill/>
          <a:ln>
            <a:noFill/>
          </a:ln>
        </p:spPr>
      </p:pic>
      <p:pic>
        <p:nvPicPr>
          <p:cNvPr id="733" name="Google Shape;733;g2f0d885b75e_0_52"/>
          <p:cNvPicPr preferRelativeResize="0"/>
          <p:nvPr/>
        </p:nvPicPr>
        <p:blipFill rotWithShape="1">
          <a:blip r:embed="rId4">
            <a:alphaModFix/>
          </a:blip>
          <a:srcRect/>
          <a:stretch/>
        </p:blipFill>
        <p:spPr>
          <a:xfrm>
            <a:off x="7917621" y="1550927"/>
            <a:ext cx="460625" cy="624800"/>
          </a:xfrm>
          <a:prstGeom prst="rect">
            <a:avLst/>
          </a:prstGeom>
          <a:noFill/>
          <a:ln>
            <a:noFill/>
          </a:ln>
        </p:spPr>
      </p:pic>
      <p:sp>
        <p:nvSpPr>
          <p:cNvPr id="734" name="Google Shape;734;g2f0d885b75e_0_52"/>
          <p:cNvSpPr txBox="1"/>
          <p:nvPr/>
        </p:nvSpPr>
        <p:spPr>
          <a:xfrm>
            <a:off x="4728865" y="2386201"/>
            <a:ext cx="682800" cy="588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735" name="Google Shape;735;g2f0d885b75e_0_52"/>
          <p:cNvPicPr preferRelativeResize="0"/>
          <p:nvPr/>
        </p:nvPicPr>
        <p:blipFill rotWithShape="1">
          <a:blip r:embed="rId5">
            <a:alphaModFix/>
          </a:blip>
          <a:srcRect/>
          <a:stretch/>
        </p:blipFill>
        <p:spPr>
          <a:xfrm>
            <a:off x="7959050" y="66813"/>
            <a:ext cx="1144354" cy="1151125"/>
          </a:xfrm>
          <a:prstGeom prst="rect">
            <a:avLst/>
          </a:prstGeom>
          <a:noFill/>
          <a:ln>
            <a:noFill/>
          </a:ln>
        </p:spPr>
      </p:pic>
      <p:sp>
        <p:nvSpPr>
          <p:cNvPr id="2" name="Slide Number Placeholder 1">
            <a:extLst>
              <a:ext uri="{FF2B5EF4-FFF2-40B4-BE49-F238E27FC236}">
                <a16:creationId xmlns:a16="http://schemas.microsoft.com/office/drawing/2014/main" id="{1FB0339D-B5D1-256E-8B07-369BE7E657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73</a:t>
            </a:fld>
            <a:endParaRPr lang="en-GB"/>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g27fee3c6ecd_6_1"/>
          <p:cNvSpPr txBox="1">
            <a:spLocks noGrp="1"/>
          </p:cNvSpPr>
          <p:nvPr>
            <p:ph type="body" idx="1"/>
          </p:nvPr>
        </p:nvSpPr>
        <p:spPr>
          <a:xfrm>
            <a:off x="311700" y="1152475"/>
            <a:ext cx="8520600" cy="39909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SzPts val="1800"/>
              <a:buChar char="●"/>
            </a:pPr>
            <a:r>
              <a:rPr lang="en-GB"/>
              <a:t>Explain terms that might be unfamiliar to the audience</a:t>
            </a:r>
            <a:br>
              <a:rPr lang="en-GB"/>
            </a:br>
            <a:endParaRPr/>
          </a:p>
          <a:p>
            <a:pPr marL="457200" lvl="0" indent="-342900" algn="l" rtl="0">
              <a:lnSpc>
                <a:spcPct val="115000"/>
              </a:lnSpc>
              <a:spcBef>
                <a:spcPts val="0"/>
              </a:spcBef>
              <a:spcAft>
                <a:spcPts val="0"/>
              </a:spcAft>
              <a:buSzPts val="1800"/>
              <a:buChar char="●"/>
            </a:pPr>
            <a:r>
              <a:rPr lang="en-GB"/>
              <a:t>Be consistent</a:t>
            </a:r>
            <a:br>
              <a:rPr lang="en-GB"/>
            </a:br>
            <a:endParaRPr/>
          </a:p>
          <a:p>
            <a:pPr marL="457200" lvl="0" indent="-342900" algn="l" rtl="0">
              <a:lnSpc>
                <a:spcPct val="115000"/>
              </a:lnSpc>
              <a:spcBef>
                <a:spcPts val="0"/>
              </a:spcBef>
              <a:spcAft>
                <a:spcPts val="0"/>
              </a:spcAft>
              <a:buSzPts val="1800"/>
              <a:buChar char="●"/>
            </a:pPr>
            <a:r>
              <a:rPr lang="en-GB"/>
              <a:t>Use (meaningful) examples, graphics and illustrations </a:t>
            </a:r>
            <a:br>
              <a:rPr lang="en-GB"/>
            </a:br>
            <a:endParaRPr/>
          </a:p>
          <a:p>
            <a:pPr marL="457200" lvl="0" indent="-342900" algn="l" rtl="0">
              <a:lnSpc>
                <a:spcPct val="115000"/>
              </a:lnSpc>
              <a:spcBef>
                <a:spcPts val="0"/>
              </a:spcBef>
              <a:spcAft>
                <a:spcPts val="0"/>
              </a:spcAft>
              <a:buSzPts val="1800"/>
              <a:buChar char="●"/>
            </a:pPr>
            <a:r>
              <a:rPr lang="en-GB"/>
              <a:t>Make your slides attractive</a:t>
            </a:r>
            <a:br>
              <a:rPr lang="en-GB"/>
            </a:br>
            <a:endParaRPr/>
          </a:p>
          <a:p>
            <a:pPr marL="457200" lvl="0" indent="-342900" algn="l" rtl="0">
              <a:lnSpc>
                <a:spcPct val="115000"/>
              </a:lnSpc>
              <a:spcBef>
                <a:spcPts val="0"/>
              </a:spcBef>
              <a:spcAft>
                <a:spcPts val="0"/>
              </a:spcAft>
              <a:buSzPts val="1800"/>
              <a:buChar char="●"/>
            </a:pPr>
            <a:r>
              <a:rPr lang="en-GB"/>
              <a:t>Make sure everything is readable (and understandable)</a:t>
            </a:r>
            <a:br>
              <a:rPr lang="en-GB"/>
            </a:br>
            <a:endParaRPr/>
          </a:p>
          <a:p>
            <a:pPr marL="457200" lvl="0" indent="-342900" algn="l" rtl="0">
              <a:lnSpc>
                <a:spcPct val="115000"/>
              </a:lnSpc>
              <a:spcBef>
                <a:spcPts val="0"/>
              </a:spcBef>
              <a:spcAft>
                <a:spcPts val="0"/>
              </a:spcAft>
              <a:buSzPts val="1800"/>
              <a:buChar char="●"/>
            </a:pPr>
            <a:r>
              <a:rPr lang="en-GB"/>
              <a:t>Thank collaborators </a:t>
            </a:r>
            <a:br>
              <a:rPr lang="en-GB"/>
            </a:br>
            <a:endParaRPr sz="2227">
              <a:solidFill>
                <a:srgbClr val="FF0000"/>
              </a:solidFill>
            </a:endParaRPr>
          </a:p>
        </p:txBody>
      </p:sp>
      <p:sp>
        <p:nvSpPr>
          <p:cNvPr id="755" name="Google Shape;755;g27fee3c6ecd_6_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Tips for your slides: DO’s and DON’Ts – </a:t>
            </a:r>
            <a:r>
              <a:rPr lang="en-GB" b="1"/>
              <a:t>More DO’s</a:t>
            </a:r>
            <a:endParaRPr b="1"/>
          </a:p>
        </p:txBody>
      </p:sp>
      <p:pic>
        <p:nvPicPr>
          <p:cNvPr id="756" name="Google Shape;756;g27fee3c6ecd_6_1"/>
          <p:cNvPicPr preferRelativeResize="0"/>
          <p:nvPr/>
        </p:nvPicPr>
        <p:blipFill rotWithShape="1">
          <a:blip r:embed="rId3">
            <a:alphaModFix/>
          </a:blip>
          <a:srcRect l="33403" t="13156" r="33071"/>
          <a:stretch/>
        </p:blipFill>
        <p:spPr>
          <a:xfrm>
            <a:off x="7283825" y="1059050"/>
            <a:ext cx="494576" cy="1242002"/>
          </a:xfrm>
          <a:prstGeom prst="rect">
            <a:avLst/>
          </a:prstGeom>
          <a:noFill/>
          <a:ln>
            <a:noFill/>
          </a:ln>
        </p:spPr>
      </p:pic>
      <p:pic>
        <p:nvPicPr>
          <p:cNvPr id="757" name="Google Shape;757;g27fee3c6ecd_6_1"/>
          <p:cNvPicPr preferRelativeResize="0"/>
          <p:nvPr/>
        </p:nvPicPr>
        <p:blipFill rotWithShape="1">
          <a:blip r:embed="rId4">
            <a:alphaModFix/>
          </a:blip>
          <a:srcRect/>
          <a:stretch/>
        </p:blipFill>
        <p:spPr>
          <a:xfrm>
            <a:off x="7917621" y="1550927"/>
            <a:ext cx="460625" cy="624800"/>
          </a:xfrm>
          <a:prstGeom prst="rect">
            <a:avLst/>
          </a:prstGeom>
          <a:noFill/>
          <a:ln>
            <a:noFill/>
          </a:ln>
        </p:spPr>
      </p:pic>
      <p:pic>
        <p:nvPicPr>
          <p:cNvPr id="758" name="Google Shape;758;g27fee3c6ecd_6_1"/>
          <p:cNvPicPr preferRelativeResize="0"/>
          <p:nvPr/>
        </p:nvPicPr>
        <p:blipFill rotWithShape="1">
          <a:blip r:embed="rId5">
            <a:alphaModFix/>
          </a:blip>
          <a:srcRect/>
          <a:stretch/>
        </p:blipFill>
        <p:spPr>
          <a:xfrm>
            <a:off x="6611398" y="2342377"/>
            <a:ext cx="2081400" cy="1008724"/>
          </a:xfrm>
          <a:prstGeom prst="rect">
            <a:avLst/>
          </a:prstGeom>
          <a:noFill/>
          <a:ln>
            <a:noFill/>
          </a:ln>
        </p:spPr>
      </p:pic>
      <p:sp>
        <p:nvSpPr>
          <p:cNvPr id="759" name="Google Shape;759;g27fee3c6ecd_6_1"/>
          <p:cNvSpPr txBox="1"/>
          <p:nvPr/>
        </p:nvSpPr>
        <p:spPr>
          <a:xfrm>
            <a:off x="4728865" y="2386201"/>
            <a:ext cx="682800" cy="588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760" name="Google Shape;760;g27fee3c6ecd_6_1"/>
          <p:cNvPicPr preferRelativeResize="0"/>
          <p:nvPr/>
        </p:nvPicPr>
        <p:blipFill rotWithShape="1">
          <a:blip r:embed="rId6">
            <a:alphaModFix/>
          </a:blip>
          <a:srcRect/>
          <a:stretch/>
        </p:blipFill>
        <p:spPr>
          <a:xfrm>
            <a:off x="7959050" y="66813"/>
            <a:ext cx="1144354" cy="1151125"/>
          </a:xfrm>
          <a:prstGeom prst="rect">
            <a:avLst/>
          </a:prstGeom>
          <a:noFill/>
          <a:ln>
            <a:noFill/>
          </a:ln>
        </p:spPr>
      </p:pic>
      <p:pic>
        <p:nvPicPr>
          <p:cNvPr id="761" name="Google Shape;761;g27fee3c6ecd_6_1"/>
          <p:cNvPicPr preferRelativeResize="0"/>
          <p:nvPr/>
        </p:nvPicPr>
        <p:blipFill>
          <a:blip r:embed="rId7">
            <a:alphaModFix/>
          </a:blip>
          <a:stretch>
            <a:fillRect/>
          </a:stretch>
        </p:blipFill>
        <p:spPr>
          <a:xfrm>
            <a:off x="6611398" y="3547349"/>
            <a:ext cx="2135410" cy="1151125"/>
          </a:xfrm>
          <a:prstGeom prst="rect">
            <a:avLst/>
          </a:prstGeom>
          <a:noFill/>
          <a:ln>
            <a:noFill/>
          </a:ln>
        </p:spPr>
      </p:pic>
      <p:sp>
        <p:nvSpPr>
          <p:cNvPr id="2" name="Slide Number Placeholder 1">
            <a:extLst>
              <a:ext uri="{FF2B5EF4-FFF2-40B4-BE49-F238E27FC236}">
                <a16:creationId xmlns:a16="http://schemas.microsoft.com/office/drawing/2014/main" id="{72C4D128-1807-40E3-C977-08F6024245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74</a:t>
            </a:fld>
            <a:endParaRPr lang="en-GB"/>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g2f0d885b75e_0_65"/>
          <p:cNvSpPr txBox="1">
            <a:spLocks noGrp="1"/>
          </p:cNvSpPr>
          <p:nvPr>
            <p:ph type="body" idx="1"/>
          </p:nvPr>
        </p:nvSpPr>
        <p:spPr>
          <a:xfrm>
            <a:off x="311700" y="1152475"/>
            <a:ext cx="7510800" cy="3942600"/>
          </a:xfrm>
          <a:prstGeom prst="rect">
            <a:avLst/>
          </a:prstGeom>
          <a:noFill/>
          <a:ln>
            <a:noFill/>
          </a:ln>
        </p:spPr>
        <p:txBody>
          <a:bodyPr spcFirstLastPara="1" wrap="square" lIns="91425" tIns="91425" rIns="91425" bIns="91425" anchor="t" anchorCtr="0">
            <a:normAutofit fontScale="55000" lnSpcReduction="20000"/>
          </a:bodyPr>
          <a:lstStyle/>
          <a:p>
            <a:pPr marL="457200" lvl="0" indent="-298450" algn="l" rtl="0">
              <a:lnSpc>
                <a:spcPct val="115000"/>
              </a:lnSpc>
              <a:spcBef>
                <a:spcPts val="0"/>
              </a:spcBef>
              <a:spcAft>
                <a:spcPts val="0"/>
              </a:spcAft>
              <a:buSzPct val="100000"/>
              <a:buChar char="●"/>
            </a:pPr>
            <a:r>
              <a:rPr lang="en-GB" sz="2000"/>
              <a:t>Don’t cluter the slides with too much </a:t>
            </a:r>
            <a:r>
              <a:rPr lang="en-GB" sz="2000">
                <a:solidFill>
                  <a:srgbClr val="FF0000"/>
                </a:solidFill>
              </a:rPr>
              <a:t>information </a:t>
            </a:r>
            <a:r>
              <a:rPr lang="en-GB" sz="2000"/>
              <a:t>- it’s hard to read and listen at the same time and most people can’t do both; but they will try and the result means that they will neither listen to you correctly or read properly - as a result they will not get anything of what you say and be left baffled (or worse bored)</a:t>
            </a:r>
            <a:endParaRPr sz="2000"/>
          </a:p>
          <a:p>
            <a:pPr marL="457200" lvl="0" indent="-298450" algn="l" rtl="0">
              <a:lnSpc>
                <a:spcPct val="115000"/>
              </a:lnSpc>
              <a:spcBef>
                <a:spcPts val="0"/>
              </a:spcBef>
              <a:spcAft>
                <a:spcPts val="0"/>
              </a:spcAft>
              <a:buSzPct val="100000"/>
              <a:buChar char="●"/>
            </a:pPr>
            <a:r>
              <a:rPr lang="en-GB" sz="2000"/>
              <a:t>Avoid long </a:t>
            </a:r>
            <a:r>
              <a:rPr lang="en-GB" sz="2000">
                <a:solidFill>
                  <a:srgbClr val="FF0000"/>
                </a:solidFill>
              </a:rPr>
              <a:t>sentences </a:t>
            </a:r>
            <a:r>
              <a:rPr lang="en-GB" sz="2000"/>
              <a:t>- it’s hard to read long sentences. Make your statement in the slides as concise as possible. </a:t>
            </a:r>
            <a:endParaRPr sz="2000"/>
          </a:p>
          <a:p>
            <a:pPr marL="457200" lvl="0" indent="-298450" algn="l" rtl="0">
              <a:lnSpc>
                <a:spcPct val="115000"/>
              </a:lnSpc>
              <a:spcBef>
                <a:spcPts val="0"/>
              </a:spcBef>
              <a:spcAft>
                <a:spcPts val="0"/>
              </a:spcAft>
              <a:buSzPct val="100000"/>
              <a:buChar char="●"/>
            </a:pPr>
            <a:r>
              <a:rPr lang="en-GB" sz="2000"/>
              <a:t>Avoid  cut-and-paste from the papr (including captions for figures) - again, that’s too much text. In all likelihood, it will be too small to read and people will have no idea what you are talking about. You want your paper to be an advertisement for your paper so that people go and read the paper.</a:t>
            </a:r>
            <a:endParaRPr sz="2000"/>
          </a:p>
          <a:p>
            <a:pPr marL="457200" lvl="0" indent="-298450" algn="l" rtl="0">
              <a:lnSpc>
                <a:spcPct val="115000"/>
              </a:lnSpc>
              <a:spcBef>
                <a:spcPts val="0"/>
              </a:spcBef>
              <a:spcAft>
                <a:spcPts val="0"/>
              </a:spcAft>
              <a:buSzPct val="100000"/>
              <a:buChar char="●"/>
            </a:pPr>
            <a:r>
              <a:rPr lang="en-GB" sz="2000"/>
              <a:t>Bullet points should be consistent in their syntax.</a:t>
            </a:r>
            <a:endParaRPr sz="2000"/>
          </a:p>
          <a:p>
            <a:pPr marL="457200" lvl="0" indent="-298450" algn="l" rtl="0">
              <a:lnSpc>
                <a:spcPct val="115000"/>
              </a:lnSpc>
              <a:spcBef>
                <a:spcPts val="0"/>
              </a:spcBef>
              <a:spcAft>
                <a:spcPts val="0"/>
              </a:spcAft>
              <a:buSzPct val="100000"/>
              <a:buChar char="●"/>
            </a:pPr>
            <a:r>
              <a:rPr lang="en-GB" sz="2000"/>
              <a:t>Generally you want to avoid inconsistencies: of spelling, of terminology, of fonts, etc</a:t>
            </a:r>
            <a:endParaRPr sz="2000"/>
          </a:p>
          <a:p>
            <a:pPr marL="457200" lvl="0" indent="-298450" algn="l" rtl="0">
              <a:lnSpc>
                <a:spcPct val="115000"/>
              </a:lnSpc>
              <a:spcBef>
                <a:spcPts val="0"/>
              </a:spcBef>
              <a:spcAft>
                <a:spcPts val="0"/>
              </a:spcAft>
              <a:buSzPct val="100000"/>
              <a:buChar char="●"/>
            </a:pPr>
            <a:r>
              <a:rPr lang="en-GB" sz="2000"/>
              <a:t>Don’t provide all the details - again, you want people to read your paper. You can </a:t>
            </a:r>
            <a:r>
              <a:rPr lang="en-GB" sz="2000">
                <a:solidFill>
                  <a:srgbClr val="00FF00"/>
                </a:solidFill>
              </a:rPr>
              <a:t>mention </a:t>
            </a:r>
            <a:r>
              <a:rPr lang="en-GB" sz="2000"/>
              <a:t>that more details are included in the paper. Again, you want your talk to be an advertisement for your paper - not the whole thing.</a:t>
            </a:r>
            <a:endParaRPr sz="2000"/>
          </a:p>
          <a:p>
            <a:pPr marL="457200" lvl="0" indent="-298450" algn="l" rtl="0">
              <a:lnSpc>
                <a:spcPct val="115000"/>
              </a:lnSpc>
              <a:spcBef>
                <a:spcPts val="0"/>
              </a:spcBef>
              <a:spcAft>
                <a:spcPts val="0"/>
              </a:spcAft>
              <a:buSzPct val="100000"/>
              <a:buChar char="●"/>
            </a:pPr>
            <a:r>
              <a:rPr lang="en-GB" sz="2000"/>
              <a:t>Don’t use </a:t>
            </a:r>
            <a:r>
              <a:rPr lang="en-GB" sz="2000">
                <a:solidFill>
                  <a:srgbClr val="FF0000"/>
                </a:solidFill>
              </a:rPr>
              <a:t>colours </a:t>
            </a:r>
            <a:r>
              <a:rPr lang="en-GB" sz="2000"/>
              <a:t>which are </a:t>
            </a:r>
            <a:r>
              <a:rPr lang="en-GB" sz="2000">
                <a:solidFill>
                  <a:schemeClr val="dk1"/>
                </a:solidFill>
              </a:rPr>
              <a:t>hrd to see (</a:t>
            </a:r>
            <a:r>
              <a:rPr lang="en-GB" sz="2000"/>
              <a:t>and think of people who colour blind - There are more than you think!)</a:t>
            </a:r>
            <a:r>
              <a:rPr lang="en-GB" sz="2000">
                <a:solidFill>
                  <a:schemeClr val="accent6"/>
                </a:solidFill>
              </a:rPr>
              <a:t> [what is this saying?]</a:t>
            </a:r>
            <a:endParaRPr sz="2000">
              <a:solidFill>
                <a:schemeClr val="accent6"/>
              </a:solidFill>
            </a:endParaRPr>
          </a:p>
          <a:p>
            <a:pPr marL="457200" lvl="0" indent="-298450" algn="l" rtl="0">
              <a:lnSpc>
                <a:spcPct val="115000"/>
              </a:lnSpc>
              <a:spcBef>
                <a:spcPts val="0"/>
              </a:spcBef>
              <a:spcAft>
                <a:spcPts val="0"/>
              </a:spcAft>
              <a:buSzPct val="100000"/>
              <a:buChar char="●"/>
            </a:pPr>
            <a:r>
              <a:rPr lang="en-GB" sz="2000"/>
              <a:t>And don’t use colours just for the sake of it - </a:t>
            </a:r>
            <a:r>
              <a:rPr lang="en-GB" sz="2000">
                <a:solidFill>
                  <a:srgbClr val="9900FF"/>
                </a:solidFill>
              </a:rPr>
              <a:t>people </a:t>
            </a:r>
            <a:r>
              <a:rPr lang="en-GB" sz="2000"/>
              <a:t>will try to attribute meaning to them</a:t>
            </a:r>
            <a:endParaRPr sz="2000"/>
          </a:p>
          <a:p>
            <a:pPr marL="457200" lvl="0" indent="-298450" algn="l" rtl="0">
              <a:lnSpc>
                <a:spcPct val="115000"/>
              </a:lnSpc>
              <a:spcBef>
                <a:spcPts val="0"/>
              </a:spcBef>
              <a:spcAft>
                <a:spcPts val="0"/>
              </a:spcAft>
              <a:buSzPct val="100000"/>
              <a:buChar char="●"/>
            </a:pPr>
            <a:r>
              <a:rPr lang="en-GB" sz="2000"/>
              <a:t>Don’t use jargon or acronyms -you will lose a lot of the audience</a:t>
            </a:r>
            <a:endParaRPr sz="2000"/>
          </a:p>
          <a:p>
            <a:pPr marL="457200" lvl="0" indent="-298450" algn="l" rtl="0">
              <a:lnSpc>
                <a:spcPct val="115000"/>
              </a:lnSpc>
              <a:spcBef>
                <a:spcPts val="0"/>
              </a:spcBef>
              <a:spcAft>
                <a:spcPts val="0"/>
              </a:spcAft>
              <a:buSzPct val="100000"/>
              <a:buChar char="●"/>
            </a:pPr>
            <a:r>
              <a:rPr lang="en-GB" sz="2000"/>
              <a:t>Don’t have a last slide which simply says “</a:t>
            </a:r>
            <a:r>
              <a:rPr lang="en-GB" sz="2000">
                <a:solidFill>
                  <a:srgbClr val="CC0000"/>
                </a:solidFill>
              </a:rPr>
              <a:t>Questions?</a:t>
            </a:r>
            <a:r>
              <a:rPr lang="en-GB" sz="2000"/>
              <a:t>” or “</a:t>
            </a:r>
            <a:r>
              <a:rPr lang="en-GB" sz="2000">
                <a:solidFill>
                  <a:srgbClr val="FF00FF"/>
                </a:solidFill>
              </a:rPr>
              <a:t>Thank you</a:t>
            </a:r>
            <a:r>
              <a:rPr lang="en-GB" sz="2000"/>
              <a:t>” - it’s a useless slide and it’s a waste of people’s attention while they asking questions</a:t>
            </a:r>
            <a:endParaRPr sz="2000"/>
          </a:p>
          <a:p>
            <a:pPr marL="457200" lvl="0" indent="-298450" algn="l" rtl="0">
              <a:lnSpc>
                <a:spcPct val="115000"/>
              </a:lnSpc>
              <a:spcBef>
                <a:spcPts val="0"/>
              </a:spcBef>
              <a:spcAft>
                <a:spcPts val="0"/>
              </a:spcAft>
              <a:buSzPct val="100000"/>
              <a:buChar char="●"/>
            </a:pPr>
            <a:endParaRPr sz="2000"/>
          </a:p>
          <a:p>
            <a:pPr marL="0" lvl="0" indent="0" algn="l" rtl="0">
              <a:lnSpc>
                <a:spcPct val="115000"/>
              </a:lnSpc>
              <a:spcBef>
                <a:spcPts val="1200"/>
              </a:spcBef>
              <a:spcAft>
                <a:spcPts val="0"/>
              </a:spcAft>
              <a:buSzPct val="181818"/>
              <a:buNone/>
            </a:pPr>
            <a:endParaRPr/>
          </a:p>
          <a:p>
            <a:pPr marL="0" lvl="0" indent="0" algn="l" rtl="0">
              <a:lnSpc>
                <a:spcPct val="115000"/>
              </a:lnSpc>
              <a:spcBef>
                <a:spcPts val="1200"/>
              </a:spcBef>
              <a:spcAft>
                <a:spcPts val="1200"/>
              </a:spcAft>
              <a:buSzPct val="146956"/>
              <a:buNone/>
            </a:pPr>
            <a:endParaRPr sz="2227">
              <a:solidFill>
                <a:srgbClr val="FF0000"/>
              </a:solidFill>
            </a:endParaRPr>
          </a:p>
        </p:txBody>
      </p:sp>
      <p:sp>
        <p:nvSpPr>
          <p:cNvPr id="768" name="Google Shape;768;g2f0d885b75e_0_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Tips for your slides: DO’s and DON’Ts – </a:t>
            </a:r>
            <a:r>
              <a:rPr lang="en-GB" b="1"/>
              <a:t>the DON’Ts</a:t>
            </a:r>
            <a:endParaRPr b="1"/>
          </a:p>
        </p:txBody>
      </p:sp>
      <p:pic>
        <p:nvPicPr>
          <p:cNvPr id="769" name="Google Shape;769;g2f0d885b75e_0_65"/>
          <p:cNvPicPr preferRelativeResize="0"/>
          <p:nvPr/>
        </p:nvPicPr>
        <p:blipFill rotWithShape="1">
          <a:blip r:embed="rId3">
            <a:alphaModFix/>
          </a:blip>
          <a:srcRect/>
          <a:stretch/>
        </p:blipFill>
        <p:spPr>
          <a:xfrm>
            <a:off x="8165900" y="265675"/>
            <a:ext cx="666400" cy="666400"/>
          </a:xfrm>
          <a:prstGeom prst="rect">
            <a:avLst/>
          </a:prstGeom>
          <a:noFill/>
          <a:ln>
            <a:noFill/>
          </a:ln>
        </p:spPr>
      </p:pic>
      <p:pic>
        <p:nvPicPr>
          <p:cNvPr id="770" name="Google Shape;770;g2f0d885b75e_0_65"/>
          <p:cNvPicPr preferRelativeResize="0"/>
          <p:nvPr/>
        </p:nvPicPr>
        <p:blipFill rotWithShape="1">
          <a:blip r:embed="rId4">
            <a:alphaModFix/>
          </a:blip>
          <a:srcRect/>
          <a:stretch/>
        </p:blipFill>
        <p:spPr>
          <a:xfrm>
            <a:off x="1215537" y="4195025"/>
            <a:ext cx="2313775" cy="468200"/>
          </a:xfrm>
          <a:prstGeom prst="rect">
            <a:avLst/>
          </a:prstGeom>
          <a:noFill/>
          <a:ln>
            <a:noFill/>
          </a:ln>
        </p:spPr>
      </p:pic>
      <p:sp>
        <p:nvSpPr>
          <p:cNvPr id="2" name="Slide Number Placeholder 1">
            <a:extLst>
              <a:ext uri="{FF2B5EF4-FFF2-40B4-BE49-F238E27FC236}">
                <a16:creationId xmlns:a16="http://schemas.microsoft.com/office/drawing/2014/main" id="{1AB19912-F9BC-9BA9-2A5E-CA90C710D0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75</a:t>
            </a:fld>
            <a:endParaRPr lang="en-GB"/>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g2f0d885b75e_0_7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Clutter the slides with too much information </a:t>
            </a:r>
            <a:br>
              <a:rPr lang="en-GB"/>
            </a:br>
            <a:endParaRPr/>
          </a:p>
          <a:p>
            <a:pPr marL="457200" lvl="0" indent="-342900" algn="l" rtl="0">
              <a:lnSpc>
                <a:spcPct val="115000"/>
              </a:lnSpc>
              <a:spcBef>
                <a:spcPts val="0"/>
              </a:spcBef>
              <a:spcAft>
                <a:spcPts val="0"/>
              </a:spcAft>
              <a:buSzPts val="1800"/>
              <a:buChar char="●"/>
            </a:pPr>
            <a:r>
              <a:rPr lang="en-GB"/>
              <a:t>Employ long sentences or cut-and-paste from the paper </a:t>
            </a:r>
            <a:br>
              <a:rPr lang="en-GB"/>
            </a:br>
            <a:endParaRPr/>
          </a:p>
          <a:p>
            <a:pPr marL="457200" lvl="0" indent="-342900" algn="l" rtl="0">
              <a:lnSpc>
                <a:spcPct val="115000"/>
              </a:lnSpc>
              <a:spcBef>
                <a:spcPts val="0"/>
              </a:spcBef>
              <a:spcAft>
                <a:spcPts val="0"/>
              </a:spcAft>
              <a:buSzPts val="1800"/>
              <a:buChar char="●"/>
            </a:pPr>
            <a:r>
              <a:rPr lang="en-GB"/>
              <a:t>Provide all the details</a:t>
            </a:r>
            <a:br>
              <a:rPr lang="en-GB"/>
            </a:br>
            <a:endParaRPr/>
          </a:p>
          <a:p>
            <a:pPr marL="457200" lvl="0" indent="-342900" algn="l" rtl="0">
              <a:lnSpc>
                <a:spcPct val="115000"/>
              </a:lnSpc>
              <a:spcBef>
                <a:spcPts val="0"/>
              </a:spcBef>
              <a:spcAft>
                <a:spcPts val="0"/>
              </a:spcAft>
              <a:buSzPts val="1800"/>
              <a:buChar char="●"/>
            </a:pPr>
            <a:r>
              <a:rPr lang="en-GB"/>
              <a:t>Use jargon or acronyms; have a slide full of equations</a:t>
            </a:r>
            <a:br>
              <a:rPr lang="en-GB"/>
            </a:br>
            <a:endParaRPr/>
          </a:p>
          <a:p>
            <a:pPr marL="457200" lvl="0" indent="-342900" algn="l" rtl="0">
              <a:lnSpc>
                <a:spcPct val="115000"/>
              </a:lnSpc>
              <a:spcBef>
                <a:spcPts val="0"/>
              </a:spcBef>
              <a:spcAft>
                <a:spcPts val="0"/>
              </a:spcAft>
              <a:buSzPts val="1800"/>
              <a:buChar char="●"/>
            </a:pPr>
            <a:r>
              <a:rPr lang="en-GB"/>
              <a:t>Criticise prior work</a:t>
            </a:r>
            <a:br>
              <a:rPr lang="en-GB"/>
            </a:br>
            <a:endParaRPr/>
          </a:p>
        </p:txBody>
      </p:sp>
      <p:sp>
        <p:nvSpPr>
          <p:cNvPr id="777" name="Google Shape;777;g2f0d885b75e_0_7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Tips for your slides: DO’s and DON’Ts – </a:t>
            </a:r>
            <a:r>
              <a:rPr lang="en-GB" b="1"/>
              <a:t>the DON’Ts</a:t>
            </a:r>
            <a:endParaRPr b="1"/>
          </a:p>
        </p:txBody>
      </p:sp>
      <p:pic>
        <p:nvPicPr>
          <p:cNvPr id="778" name="Google Shape;778;g2f0d885b75e_0_72"/>
          <p:cNvPicPr preferRelativeResize="0"/>
          <p:nvPr/>
        </p:nvPicPr>
        <p:blipFill rotWithShape="1">
          <a:blip r:embed="rId3">
            <a:alphaModFix/>
          </a:blip>
          <a:srcRect/>
          <a:stretch/>
        </p:blipFill>
        <p:spPr>
          <a:xfrm>
            <a:off x="8165900" y="265675"/>
            <a:ext cx="666400" cy="666400"/>
          </a:xfrm>
          <a:prstGeom prst="rect">
            <a:avLst/>
          </a:prstGeom>
          <a:noFill/>
          <a:ln>
            <a:noFill/>
          </a:ln>
        </p:spPr>
      </p:pic>
      <p:sp>
        <p:nvSpPr>
          <p:cNvPr id="2" name="Slide Number Placeholder 1">
            <a:extLst>
              <a:ext uri="{FF2B5EF4-FFF2-40B4-BE49-F238E27FC236}">
                <a16:creationId xmlns:a16="http://schemas.microsoft.com/office/drawing/2014/main" id="{F610C271-CDC1-3505-1169-9E2F436602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76</a:t>
            </a:fld>
            <a:endParaRPr lang="en-GB"/>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g27fb0bff4a3_1_1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SzPts val="1800"/>
              <a:buChar char="●"/>
            </a:pPr>
            <a:r>
              <a:rPr lang="en-GB"/>
              <a:t>Clutter the slides with too much information </a:t>
            </a:r>
            <a:br>
              <a:rPr lang="en-GB"/>
            </a:br>
            <a:endParaRPr/>
          </a:p>
          <a:p>
            <a:pPr marL="457200" lvl="0" indent="-342900" algn="l" rtl="0">
              <a:lnSpc>
                <a:spcPct val="115000"/>
              </a:lnSpc>
              <a:spcBef>
                <a:spcPts val="0"/>
              </a:spcBef>
              <a:spcAft>
                <a:spcPts val="0"/>
              </a:spcAft>
              <a:buSzPts val="1800"/>
              <a:buChar char="●"/>
            </a:pPr>
            <a:r>
              <a:rPr lang="en-GB"/>
              <a:t>Employ long sentences or cut-and-paste from the paper </a:t>
            </a:r>
            <a:br>
              <a:rPr lang="en-GB"/>
            </a:br>
            <a:endParaRPr/>
          </a:p>
          <a:p>
            <a:pPr marL="457200" lvl="0" indent="-342900" algn="l" rtl="0">
              <a:lnSpc>
                <a:spcPct val="115000"/>
              </a:lnSpc>
              <a:spcBef>
                <a:spcPts val="0"/>
              </a:spcBef>
              <a:spcAft>
                <a:spcPts val="0"/>
              </a:spcAft>
              <a:buSzPts val="1800"/>
              <a:buChar char="●"/>
            </a:pPr>
            <a:r>
              <a:rPr lang="en-GB"/>
              <a:t>Provide all the details</a:t>
            </a:r>
            <a:br>
              <a:rPr lang="en-GB"/>
            </a:br>
            <a:endParaRPr/>
          </a:p>
          <a:p>
            <a:pPr marL="457200" lvl="0" indent="-342900" algn="l" rtl="0">
              <a:lnSpc>
                <a:spcPct val="115000"/>
              </a:lnSpc>
              <a:spcBef>
                <a:spcPts val="0"/>
              </a:spcBef>
              <a:spcAft>
                <a:spcPts val="0"/>
              </a:spcAft>
              <a:buSzPts val="1800"/>
              <a:buChar char="●"/>
            </a:pPr>
            <a:r>
              <a:rPr lang="en-GB"/>
              <a:t>Use jargon or acronyms; have a slide full of equations</a:t>
            </a:r>
            <a:br>
              <a:rPr lang="en-GB"/>
            </a:br>
            <a:endParaRPr/>
          </a:p>
          <a:p>
            <a:pPr marL="457200" lvl="0" indent="-342900" algn="l" rtl="0">
              <a:lnSpc>
                <a:spcPct val="115000"/>
              </a:lnSpc>
              <a:spcBef>
                <a:spcPts val="0"/>
              </a:spcBef>
              <a:spcAft>
                <a:spcPts val="0"/>
              </a:spcAft>
              <a:buSzPts val="1800"/>
              <a:buChar char="●"/>
            </a:pPr>
            <a:r>
              <a:rPr lang="en-GB"/>
              <a:t>Criticise prior work</a:t>
            </a:r>
            <a:br>
              <a:rPr lang="en-GB"/>
            </a:br>
            <a:endParaRPr/>
          </a:p>
          <a:p>
            <a:pPr marL="457200" lvl="0" indent="-342900" algn="l" rtl="0">
              <a:lnSpc>
                <a:spcPct val="115000"/>
              </a:lnSpc>
              <a:spcBef>
                <a:spcPts val="0"/>
              </a:spcBef>
              <a:spcAft>
                <a:spcPts val="0"/>
              </a:spcAft>
              <a:buSzPts val="1800"/>
              <a:buChar char="●"/>
            </a:pPr>
            <a:r>
              <a:rPr lang="en-GB"/>
              <a:t>Have a last slide which simply says “Questions?” or “Thank you” </a:t>
            </a:r>
            <a:endParaRPr/>
          </a:p>
        </p:txBody>
      </p:sp>
      <p:sp>
        <p:nvSpPr>
          <p:cNvPr id="785" name="Google Shape;785;g27fb0bff4a3_1_1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Tips for your slides: DO’s and DON’Ts – </a:t>
            </a:r>
            <a:r>
              <a:rPr lang="en-GB" b="1"/>
              <a:t>the DON’Ts</a:t>
            </a:r>
            <a:endParaRPr b="1"/>
          </a:p>
        </p:txBody>
      </p:sp>
      <p:pic>
        <p:nvPicPr>
          <p:cNvPr id="786" name="Google Shape;786;g27fb0bff4a3_1_120"/>
          <p:cNvPicPr preferRelativeResize="0"/>
          <p:nvPr/>
        </p:nvPicPr>
        <p:blipFill rotWithShape="1">
          <a:blip r:embed="rId3">
            <a:alphaModFix/>
          </a:blip>
          <a:srcRect/>
          <a:stretch/>
        </p:blipFill>
        <p:spPr>
          <a:xfrm>
            <a:off x="8165900" y="265675"/>
            <a:ext cx="666400" cy="666400"/>
          </a:xfrm>
          <a:prstGeom prst="rect">
            <a:avLst/>
          </a:prstGeom>
          <a:noFill/>
          <a:ln>
            <a:noFill/>
          </a:ln>
        </p:spPr>
      </p:pic>
      <p:sp>
        <p:nvSpPr>
          <p:cNvPr id="2" name="Slide Number Placeholder 1">
            <a:extLst>
              <a:ext uri="{FF2B5EF4-FFF2-40B4-BE49-F238E27FC236}">
                <a16:creationId xmlns:a16="http://schemas.microsoft.com/office/drawing/2014/main" id="{16949B75-ADCA-CA94-F693-7ABC4D4AF1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77</a:t>
            </a:fld>
            <a:endParaRPr lang="en-GB"/>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pic>
        <p:nvPicPr>
          <p:cNvPr id="792" name="Google Shape;792;g2f0d885b75e_0_79"/>
          <p:cNvPicPr preferRelativeResize="0"/>
          <p:nvPr/>
        </p:nvPicPr>
        <p:blipFill rotWithShape="1">
          <a:blip r:embed="rId3">
            <a:alphaModFix/>
          </a:blip>
          <a:srcRect/>
          <a:stretch/>
        </p:blipFill>
        <p:spPr>
          <a:xfrm>
            <a:off x="593012" y="362078"/>
            <a:ext cx="3031050" cy="1724200"/>
          </a:xfrm>
          <a:prstGeom prst="rect">
            <a:avLst/>
          </a:prstGeom>
          <a:noFill/>
          <a:ln>
            <a:noFill/>
          </a:ln>
        </p:spPr>
      </p:pic>
      <p:pic>
        <p:nvPicPr>
          <p:cNvPr id="793" name="Google Shape;793;g2f0d885b75e_0_79"/>
          <p:cNvPicPr preferRelativeResize="0"/>
          <p:nvPr/>
        </p:nvPicPr>
        <p:blipFill rotWithShape="1">
          <a:blip r:embed="rId4">
            <a:alphaModFix/>
          </a:blip>
          <a:srcRect/>
          <a:stretch/>
        </p:blipFill>
        <p:spPr>
          <a:xfrm>
            <a:off x="1248355" y="2192050"/>
            <a:ext cx="4144280" cy="2387901"/>
          </a:xfrm>
          <a:prstGeom prst="rect">
            <a:avLst/>
          </a:prstGeom>
          <a:noFill/>
          <a:ln>
            <a:noFill/>
          </a:ln>
        </p:spPr>
      </p:pic>
      <p:pic>
        <p:nvPicPr>
          <p:cNvPr id="794" name="Google Shape;794;g2f0d885b75e_0_79"/>
          <p:cNvPicPr preferRelativeResize="0"/>
          <p:nvPr/>
        </p:nvPicPr>
        <p:blipFill rotWithShape="1">
          <a:blip r:embed="rId5">
            <a:alphaModFix/>
          </a:blip>
          <a:srcRect/>
          <a:stretch/>
        </p:blipFill>
        <p:spPr>
          <a:xfrm>
            <a:off x="5617180" y="1633701"/>
            <a:ext cx="3193257" cy="1876099"/>
          </a:xfrm>
          <a:prstGeom prst="rect">
            <a:avLst/>
          </a:prstGeom>
          <a:noFill/>
          <a:ln>
            <a:noFill/>
          </a:ln>
        </p:spPr>
      </p:pic>
      <p:pic>
        <p:nvPicPr>
          <p:cNvPr id="795" name="Google Shape;795;g2f0d885b75e_0_79"/>
          <p:cNvPicPr preferRelativeResize="0"/>
          <p:nvPr/>
        </p:nvPicPr>
        <p:blipFill rotWithShape="1">
          <a:blip r:embed="rId6">
            <a:alphaModFix/>
          </a:blip>
          <a:srcRect/>
          <a:stretch/>
        </p:blipFill>
        <p:spPr>
          <a:xfrm>
            <a:off x="8215975" y="265675"/>
            <a:ext cx="666400" cy="666400"/>
          </a:xfrm>
          <a:prstGeom prst="rect">
            <a:avLst/>
          </a:prstGeom>
          <a:noFill/>
          <a:ln>
            <a:noFill/>
          </a:ln>
        </p:spPr>
      </p:pic>
      <p:sp>
        <p:nvSpPr>
          <p:cNvPr id="2" name="Slide Number Placeholder 1">
            <a:extLst>
              <a:ext uri="{FF2B5EF4-FFF2-40B4-BE49-F238E27FC236}">
                <a16:creationId xmlns:a16="http://schemas.microsoft.com/office/drawing/2014/main" id="{A691386E-46B9-35FF-C433-BF3A8C6849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78</a:t>
            </a:fld>
            <a:endParaRPr lang="en-GB"/>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pic>
        <p:nvPicPr>
          <p:cNvPr id="801" name="Google Shape;801;g27fb0bff4a3_1_1"/>
          <p:cNvPicPr preferRelativeResize="0"/>
          <p:nvPr/>
        </p:nvPicPr>
        <p:blipFill rotWithShape="1">
          <a:blip r:embed="rId3">
            <a:alphaModFix/>
          </a:blip>
          <a:srcRect/>
          <a:stretch/>
        </p:blipFill>
        <p:spPr>
          <a:xfrm>
            <a:off x="7959050" y="66813"/>
            <a:ext cx="1144354" cy="1151125"/>
          </a:xfrm>
          <a:prstGeom prst="rect">
            <a:avLst/>
          </a:prstGeom>
          <a:noFill/>
          <a:ln>
            <a:noFill/>
          </a:ln>
        </p:spPr>
      </p:pic>
      <p:pic>
        <p:nvPicPr>
          <p:cNvPr id="802" name="Google Shape;802;g27fb0bff4a3_1_1"/>
          <p:cNvPicPr preferRelativeResize="0"/>
          <p:nvPr/>
        </p:nvPicPr>
        <p:blipFill rotWithShape="1">
          <a:blip r:embed="rId4">
            <a:alphaModFix/>
          </a:blip>
          <a:srcRect/>
          <a:stretch/>
        </p:blipFill>
        <p:spPr>
          <a:xfrm>
            <a:off x="182125" y="347149"/>
            <a:ext cx="4438781" cy="2224601"/>
          </a:xfrm>
          <a:prstGeom prst="rect">
            <a:avLst/>
          </a:prstGeom>
          <a:noFill/>
          <a:ln w="9525" cap="flat" cmpd="sng">
            <a:solidFill>
              <a:schemeClr val="dk2"/>
            </a:solidFill>
            <a:prstDash val="solid"/>
            <a:round/>
            <a:headEnd type="none" w="sm" len="sm"/>
            <a:tailEnd type="none" w="sm" len="sm"/>
          </a:ln>
        </p:spPr>
      </p:pic>
      <p:pic>
        <p:nvPicPr>
          <p:cNvPr id="803" name="Google Shape;803;g27fb0bff4a3_1_1"/>
          <p:cNvPicPr preferRelativeResize="0"/>
          <p:nvPr/>
        </p:nvPicPr>
        <p:blipFill rotWithShape="1">
          <a:blip r:embed="rId5">
            <a:alphaModFix/>
          </a:blip>
          <a:srcRect/>
          <a:stretch/>
        </p:blipFill>
        <p:spPr>
          <a:xfrm>
            <a:off x="4572000" y="2125465"/>
            <a:ext cx="4287900" cy="2453135"/>
          </a:xfrm>
          <a:prstGeom prst="rect">
            <a:avLst/>
          </a:prstGeom>
          <a:noFill/>
          <a:ln w="9525" cap="flat" cmpd="sng">
            <a:solidFill>
              <a:schemeClr val="dk2"/>
            </a:solidFill>
            <a:prstDash val="solid"/>
            <a:round/>
            <a:headEnd type="none" w="sm" len="sm"/>
            <a:tailEnd type="none" w="sm" len="sm"/>
          </a:ln>
        </p:spPr>
      </p:pic>
      <p:sp>
        <p:nvSpPr>
          <p:cNvPr id="804" name="Google Shape;804;g27fb0bff4a3_1_1"/>
          <p:cNvSpPr txBox="1"/>
          <p:nvPr/>
        </p:nvSpPr>
        <p:spPr>
          <a:xfrm>
            <a:off x="4700125" y="347150"/>
            <a:ext cx="2772600" cy="67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A9CE"/>
                </a:solidFill>
                <a:latin typeface="Arial"/>
                <a:ea typeface="Arial"/>
                <a:cs typeface="Arial"/>
                <a:sym typeface="Arial"/>
              </a:rPr>
              <a:t>Outlines are suitable for</a:t>
            </a:r>
            <a:endParaRPr sz="1400" b="0" i="0" u="none" strike="noStrike" cap="none">
              <a:solidFill>
                <a:srgbClr val="00A9CE"/>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0A9CE"/>
                </a:solidFill>
                <a:latin typeface="Arial"/>
                <a:ea typeface="Arial"/>
                <a:cs typeface="Arial"/>
                <a:sym typeface="Arial"/>
              </a:rPr>
              <a:t>long presentations (&gt;20mins)</a:t>
            </a:r>
            <a:endParaRPr sz="1400" b="0" i="0" u="none" strike="noStrike" cap="none">
              <a:solidFill>
                <a:srgbClr val="00A9CE"/>
              </a:solidFill>
              <a:latin typeface="Arial"/>
              <a:ea typeface="Arial"/>
              <a:cs typeface="Arial"/>
              <a:sym typeface="Arial"/>
            </a:endParaRPr>
          </a:p>
        </p:txBody>
      </p:sp>
      <p:pic>
        <p:nvPicPr>
          <p:cNvPr id="805" name="Google Shape;805;g27fb0bff4a3_1_1"/>
          <p:cNvPicPr preferRelativeResize="0"/>
          <p:nvPr/>
        </p:nvPicPr>
        <p:blipFill rotWithShape="1">
          <a:blip r:embed="rId6">
            <a:alphaModFix/>
          </a:blip>
          <a:srcRect/>
          <a:stretch/>
        </p:blipFill>
        <p:spPr>
          <a:xfrm>
            <a:off x="564321" y="2667527"/>
            <a:ext cx="3784600" cy="2128824"/>
          </a:xfrm>
          <a:prstGeom prst="rect">
            <a:avLst/>
          </a:prstGeom>
          <a:noFill/>
          <a:ln>
            <a:noFill/>
          </a:ln>
        </p:spPr>
      </p:pic>
      <p:sp>
        <p:nvSpPr>
          <p:cNvPr id="806" name="Google Shape;806;g27fb0bff4a3_1_1"/>
          <p:cNvSpPr/>
          <p:nvPr/>
        </p:nvSpPr>
        <p:spPr>
          <a:xfrm>
            <a:off x="564421" y="2661851"/>
            <a:ext cx="3784500" cy="2134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AF131D54-6668-5C23-B879-C6C6CA2951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79</a:t>
            </a:fld>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2ef69ba1303_0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Know your audience</a:t>
            </a:r>
            <a:endParaRPr/>
          </a:p>
        </p:txBody>
      </p:sp>
      <p:sp>
        <p:nvSpPr>
          <p:cNvPr id="114" name="Google Shape;114;g2ef69ba1303_0_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You are presumably the expert for this talk </a:t>
            </a:r>
            <a:br>
              <a:rPr lang="en-GB"/>
            </a:br>
            <a:endParaRPr/>
          </a:p>
          <a:p>
            <a:pPr marL="457200" lvl="0" indent="-342900" algn="l" rtl="0">
              <a:lnSpc>
                <a:spcPct val="115000"/>
              </a:lnSpc>
              <a:spcBef>
                <a:spcPts val="0"/>
              </a:spcBef>
              <a:spcAft>
                <a:spcPts val="0"/>
              </a:spcAft>
              <a:buSzPts val="1800"/>
              <a:buChar char="●"/>
            </a:pPr>
            <a:r>
              <a:rPr lang="en-GB"/>
              <a:t>Not everyone will be an expert - even at a technical conference</a:t>
            </a:r>
            <a:br>
              <a:rPr lang="en-GB"/>
            </a:br>
            <a:endParaRPr/>
          </a:p>
          <a:p>
            <a:pPr marL="457200" lvl="0" indent="-342900" algn="l" rtl="0">
              <a:lnSpc>
                <a:spcPct val="115000"/>
              </a:lnSpc>
              <a:spcBef>
                <a:spcPts val="0"/>
              </a:spcBef>
              <a:spcAft>
                <a:spcPts val="0"/>
              </a:spcAft>
              <a:buSzPts val="1800"/>
              <a:buChar char="●"/>
            </a:pPr>
            <a:r>
              <a:rPr lang="en-GB"/>
              <a:t>You want to ensure everyone will understand you and will care about what you are presenting</a:t>
            </a:r>
            <a:endParaRPr/>
          </a:p>
          <a:p>
            <a:pPr marL="0" lvl="0" indent="0" algn="l" rtl="0">
              <a:lnSpc>
                <a:spcPct val="115000"/>
              </a:lnSpc>
              <a:spcBef>
                <a:spcPts val="0"/>
              </a:spcBef>
              <a:spcAft>
                <a:spcPts val="0"/>
              </a:spcAft>
              <a:buSzPts val="1800"/>
              <a:buNone/>
            </a:pPr>
            <a:br>
              <a:rPr lang="en-GB"/>
            </a:br>
            <a:r>
              <a:rPr lang="en-GB"/>
              <a:t>	</a:t>
            </a:r>
            <a:endParaRPr/>
          </a:p>
          <a:p>
            <a:pPr marL="0" lvl="0" indent="0" algn="l" rtl="0">
              <a:lnSpc>
                <a:spcPct val="115000"/>
              </a:lnSpc>
              <a:spcBef>
                <a:spcPts val="0"/>
              </a:spcBef>
              <a:spcAft>
                <a:spcPts val="0"/>
              </a:spcAft>
              <a:buSzPts val="1800"/>
              <a:buNone/>
            </a:pPr>
            <a:br>
              <a:rPr lang="en-GB"/>
            </a:br>
            <a:endParaRPr>
              <a:solidFill>
                <a:srgbClr val="FF0000"/>
              </a:solidFill>
            </a:endParaRPr>
          </a:p>
        </p:txBody>
      </p:sp>
      <p:pic>
        <p:nvPicPr>
          <p:cNvPr id="116" name="Google Shape;116;g2ef69ba1303_0_0"/>
          <p:cNvPicPr preferRelativeResize="0"/>
          <p:nvPr/>
        </p:nvPicPr>
        <p:blipFill rotWithShape="1">
          <a:blip r:embed="rId3">
            <a:alphaModFix/>
          </a:blip>
          <a:srcRect r="54170" b="11745"/>
          <a:stretch/>
        </p:blipFill>
        <p:spPr>
          <a:xfrm>
            <a:off x="6496675" y="2773575"/>
            <a:ext cx="776126" cy="769350"/>
          </a:xfrm>
          <a:prstGeom prst="rect">
            <a:avLst/>
          </a:prstGeom>
          <a:noFill/>
          <a:ln>
            <a:noFill/>
          </a:ln>
        </p:spPr>
      </p:pic>
      <p:pic>
        <p:nvPicPr>
          <p:cNvPr id="117" name="Google Shape;117;g2ef69ba1303_0_0"/>
          <p:cNvPicPr preferRelativeResize="0"/>
          <p:nvPr/>
        </p:nvPicPr>
        <p:blipFill rotWithShape="1">
          <a:blip r:embed="rId4">
            <a:alphaModFix/>
          </a:blip>
          <a:srcRect/>
          <a:stretch/>
        </p:blipFill>
        <p:spPr>
          <a:xfrm>
            <a:off x="7272799" y="3693719"/>
            <a:ext cx="634650" cy="843057"/>
          </a:xfrm>
          <a:prstGeom prst="rect">
            <a:avLst/>
          </a:prstGeom>
          <a:noFill/>
          <a:ln>
            <a:noFill/>
          </a:ln>
        </p:spPr>
      </p:pic>
      <p:pic>
        <p:nvPicPr>
          <p:cNvPr id="118" name="Google Shape;118;g2ef69ba1303_0_0"/>
          <p:cNvPicPr preferRelativeResize="0"/>
          <p:nvPr/>
        </p:nvPicPr>
        <p:blipFill rotWithShape="1">
          <a:blip r:embed="rId5">
            <a:alphaModFix/>
          </a:blip>
          <a:srcRect l="32599" t="26233" r="35502" b="7815"/>
          <a:stretch/>
        </p:blipFill>
        <p:spPr>
          <a:xfrm>
            <a:off x="5804750" y="3730575"/>
            <a:ext cx="383824" cy="769349"/>
          </a:xfrm>
          <a:prstGeom prst="rect">
            <a:avLst/>
          </a:prstGeom>
          <a:noFill/>
          <a:ln>
            <a:noFill/>
          </a:ln>
        </p:spPr>
      </p:pic>
      <p:pic>
        <p:nvPicPr>
          <p:cNvPr id="119" name="Google Shape;119;g2ef69ba1303_0_0"/>
          <p:cNvPicPr preferRelativeResize="0"/>
          <p:nvPr/>
        </p:nvPicPr>
        <p:blipFill rotWithShape="1">
          <a:blip r:embed="rId6">
            <a:alphaModFix/>
          </a:blip>
          <a:srcRect l="26234" r="35808" b="9214"/>
          <a:stretch/>
        </p:blipFill>
        <p:spPr>
          <a:xfrm>
            <a:off x="6562475" y="3661625"/>
            <a:ext cx="548698" cy="907251"/>
          </a:xfrm>
          <a:prstGeom prst="rect">
            <a:avLst/>
          </a:prstGeom>
          <a:noFill/>
          <a:ln>
            <a:noFill/>
          </a:ln>
        </p:spPr>
      </p:pic>
      <p:pic>
        <p:nvPicPr>
          <p:cNvPr id="120" name="Google Shape;120;g2ef69ba1303_0_0"/>
          <p:cNvPicPr preferRelativeResize="0"/>
          <p:nvPr/>
        </p:nvPicPr>
        <p:blipFill rotWithShape="1">
          <a:blip r:embed="rId7">
            <a:alphaModFix/>
          </a:blip>
          <a:srcRect/>
          <a:stretch/>
        </p:blipFill>
        <p:spPr>
          <a:xfrm>
            <a:off x="7849825" y="2961225"/>
            <a:ext cx="1039991" cy="769351"/>
          </a:xfrm>
          <a:prstGeom prst="rect">
            <a:avLst/>
          </a:prstGeom>
          <a:noFill/>
          <a:ln>
            <a:noFill/>
          </a:ln>
        </p:spPr>
      </p:pic>
      <p:sp>
        <p:nvSpPr>
          <p:cNvPr id="2" name="Slide Number Placeholder 1">
            <a:extLst>
              <a:ext uri="{FF2B5EF4-FFF2-40B4-BE49-F238E27FC236}">
                <a16:creationId xmlns:a16="http://schemas.microsoft.com/office/drawing/2014/main" id="{E0BEF3AE-7425-B8E7-C090-F69892FF6C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g2f0d885b75e_0_8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45856"/>
              <a:buNone/>
            </a:pPr>
            <a:r>
              <a:rPr lang="en-GB" sz="2133"/>
              <a:t>Small things</a:t>
            </a:r>
            <a:r>
              <a:rPr lang="en-GB"/>
              <a:t> can make </a:t>
            </a:r>
            <a:r>
              <a:rPr lang="en-GB" sz="3466"/>
              <a:t>a big difference</a:t>
            </a:r>
            <a:endParaRPr sz="3466"/>
          </a:p>
        </p:txBody>
      </p:sp>
      <p:sp>
        <p:nvSpPr>
          <p:cNvPr id="812" name="Google Shape;812;g2f0d885b75e_0_87"/>
          <p:cNvSpPr txBox="1">
            <a:spLocks noGrp="1"/>
          </p:cNvSpPr>
          <p:nvPr>
            <p:ph type="body" idx="1"/>
          </p:nvPr>
        </p:nvSpPr>
        <p:spPr>
          <a:xfrm>
            <a:off x="311700" y="1152475"/>
            <a:ext cx="8520600" cy="3546000"/>
          </a:xfrm>
          <a:prstGeom prst="rect">
            <a:avLst/>
          </a:prstGeom>
          <a:noFill/>
          <a:ln>
            <a:noFill/>
          </a:ln>
        </p:spPr>
        <p:txBody>
          <a:bodyPr spcFirstLastPara="1" wrap="square" lIns="91425" tIns="91425" rIns="91425" bIns="91425" anchor="t" anchorCtr="0">
            <a:normAutofit fontScale="92500" lnSpcReduction="10000"/>
          </a:bodyPr>
          <a:lstStyle/>
          <a:p>
            <a:pPr marL="457200" lvl="0" indent="-342900" algn="l" rtl="0">
              <a:lnSpc>
                <a:spcPct val="115000"/>
              </a:lnSpc>
              <a:spcBef>
                <a:spcPts val="0"/>
              </a:spcBef>
              <a:spcAft>
                <a:spcPts val="0"/>
              </a:spcAft>
              <a:buSzPts val="1800"/>
              <a:buChar char="●"/>
            </a:pPr>
            <a:r>
              <a:rPr lang="en-GB" dirty="0"/>
              <a:t>Use colours which are easy to see and distinguish</a:t>
            </a:r>
            <a:r>
              <a:rPr lang="en-GB" dirty="0">
                <a:solidFill>
                  <a:schemeClr val="dk1"/>
                </a:solidFill>
              </a:rPr>
              <a:t>  </a:t>
            </a:r>
            <a:r>
              <a:rPr lang="en-GB" dirty="0">
                <a:solidFill>
                  <a:schemeClr val="accent6"/>
                </a:solidFill>
              </a:rPr>
              <a:t> [can you read this? ] </a:t>
            </a:r>
            <a:br>
              <a:rPr lang="en-GB" dirty="0">
                <a:solidFill>
                  <a:schemeClr val="accent6"/>
                </a:solidFill>
              </a:rPr>
            </a:br>
            <a:endParaRPr dirty="0">
              <a:solidFill>
                <a:schemeClr val="accent6"/>
              </a:solidFill>
            </a:endParaRPr>
          </a:p>
          <a:p>
            <a:pPr marL="457200" lvl="0" indent="-342900" algn="l" rtl="0">
              <a:lnSpc>
                <a:spcPct val="115000"/>
              </a:lnSpc>
              <a:spcBef>
                <a:spcPts val="0"/>
              </a:spcBef>
              <a:spcAft>
                <a:spcPts val="0"/>
              </a:spcAft>
              <a:buClr>
                <a:schemeClr val="dk1"/>
              </a:buClr>
              <a:buSzPts val="1800"/>
              <a:buChar char="●"/>
            </a:pPr>
            <a:r>
              <a:rPr lang="en-GB" dirty="0"/>
              <a:t>If you use colours, make sure they mean something - people will try to attribute </a:t>
            </a:r>
            <a:r>
              <a:rPr lang="en-GB" dirty="0">
                <a:solidFill>
                  <a:srgbClr val="FF0000"/>
                </a:solidFill>
              </a:rPr>
              <a:t>meaning </a:t>
            </a:r>
            <a:r>
              <a:rPr lang="en-GB" dirty="0"/>
              <a:t>to them</a:t>
            </a:r>
            <a:br>
              <a:rPr lang="en-GB" dirty="0"/>
            </a:br>
            <a:endParaRPr dirty="0"/>
          </a:p>
          <a:p>
            <a:pPr marL="457200" lvl="0" indent="-342900" algn="l" rtl="0">
              <a:lnSpc>
                <a:spcPct val="115000"/>
              </a:lnSpc>
              <a:spcBef>
                <a:spcPts val="0"/>
              </a:spcBef>
              <a:spcAft>
                <a:spcPts val="0"/>
              </a:spcAft>
              <a:buSzPts val="1800"/>
              <a:buChar char="●"/>
            </a:pPr>
            <a:r>
              <a:rPr lang="en-GB" dirty="0"/>
              <a:t>Repeat slides rather than navigate forwards and backwards</a:t>
            </a:r>
            <a:br>
              <a:rPr lang="en-GB" dirty="0"/>
            </a:br>
            <a:endParaRPr dirty="0"/>
          </a:p>
          <a:p>
            <a:pPr marL="457200" lvl="0" indent="-342900" algn="l" rtl="0">
              <a:lnSpc>
                <a:spcPct val="115000"/>
              </a:lnSpc>
              <a:spcBef>
                <a:spcPts val="0"/>
              </a:spcBef>
              <a:spcAft>
                <a:spcPts val="0"/>
              </a:spcAft>
              <a:buSzPts val="1800"/>
              <a:buChar char="●"/>
            </a:pPr>
            <a:r>
              <a:rPr lang="en-GB" dirty="0"/>
              <a:t>Always number slides </a:t>
            </a:r>
            <a:br>
              <a:rPr lang="en-GB" dirty="0"/>
            </a:br>
            <a:endParaRPr dirty="0"/>
          </a:p>
          <a:p>
            <a:pPr marL="457200" lvl="0" indent="-342900" algn="l" rtl="0">
              <a:lnSpc>
                <a:spcPct val="115000"/>
              </a:lnSpc>
              <a:spcBef>
                <a:spcPts val="0"/>
              </a:spcBef>
              <a:spcAft>
                <a:spcPts val="0"/>
              </a:spcAft>
              <a:buSzPts val="1800"/>
              <a:buChar char="●"/>
            </a:pPr>
            <a:r>
              <a:rPr lang="en-GB" dirty="0"/>
              <a:t>Check your grammar and spelling</a:t>
            </a:r>
            <a:br>
              <a:rPr lang="en-GB" dirty="0"/>
            </a:br>
            <a:endParaRPr dirty="0"/>
          </a:p>
          <a:p>
            <a:pPr marL="457200" lvl="0" indent="-342900" algn="l" rtl="0">
              <a:lnSpc>
                <a:spcPct val="115000"/>
              </a:lnSpc>
              <a:spcBef>
                <a:spcPts val="0"/>
              </a:spcBef>
              <a:spcAft>
                <a:spcPts val="0"/>
              </a:spcAft>
              <a:buSzPts val="1800"/>
              <a:buChar char="●"/>
            </a:pPr>
            <a:r>
              <a:rPr lang="en-GB" dirty="0"/>
              <a:t>Check the syntax and punctuation of bulleted list of items</a:t>
            </a:r>
            <a:endParaRPr dirty="0"/>
          </a:p>
          <a:p>
            <a:pPr marL="0" lvl="0" indent="0" algn="l" rtl="0">
              <a:lnSpc>
                <a:spcPct val="115000"/>
              </a:lnSpc>
              <a:spcBef>
                <a:spcPts val="1200"/>
              </a:spcBef>
              <a:spcAft>
                <a:spcPts val="1200"/>
              </a:spcAft>
              <a:buSzPts val="1800"/>
              <a:buNone/>
            </a:pPr>
            <a:endParaRPr sz="1200" dirty="0">
              <a:solidFill>
                <a:srgbClr val="FF0000"/>
              </a:solidFill>
              <a:highlight>
                <a:srgbClr val="FFFFFF"/>
              </a:highlight>
            </a:endParaRPr>
          </a:p>
        </p:txBody>
      </p:sp>
      <p:pic>
        <p:nvPicPr>
          <p:cNvPr id="814" name="Google Shape;814;g2f0d885b75e_0_87"/>
          <p:cNvPicPr preferRelativeResize="0"/>
          <p:nvPr/>
        </p:nvPicPr>
        <p:blipFill rotWithShape="1">
          <a:blip r:embed="rId3">
            <a:alphaModFix/>
          </a:blip>
          <a:srcRect/>
          <a:stretch/>
        </p:blipFill>
        <p:spPr>
          <a:xfrm>
            <a:off x="7404225" y="3388025"/>
            <a:ext cx="1392575" cy="1168100"/>
          </a:xfrm>
          <a:prstGeom prst="rect">
            <a:avLst/>
          </a:prstGeom>
          <a:noFill/>
          <a:ln>
            <a:noFill/>
          </a:ln>
        </p:spPr>
      </p:pic>
      <p:sp>
        <p:nvSpPr>
          <p:cNvPr id="2" name="Slide Number Placeholder 1">
            <a:extLst>
              <a:ext uri="{FF2B5EF4-FFF2-40B4-BE49-F238E27FC236}">
                <a16:creationId xmlns:a16="http://schemas.microsoft.com/office/drawing/2014/main" id="{3DBF5B89-843E-EDF2-1DF0-C132442467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80</a:t>
            </a:fld>
            <a:endParaRPr lang="en-GB"/>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g2f0d885b75e_0_9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Getting prepared: prior to the presentation</a:t>
            </a:r>
            <a:endParaRPr/>
          </a:p>
        </p:txBody>
      </p:sp>
      <p:sp>
        <p:nvSpPr>
          <p:cNvPr id="820" name="Google Shape;820;g2f0d885b75e_0_9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Know what you are talking about (we can’t say it enough!)</a:t>
            </a:r>
            <a:br>
              <a:rPr lang="en-GB"/>
            </a:br>
            <a:endParaRPr/>
          </a:p>
          <a:p>
            <a:pPr marL="457200" lvl="0" indent="-342900" algn="l" rtl="0">
              <a:lnSpc>
                <a:spcPct val="115000"/>
              </a:lnSpc>
              <a:spcBef>
                <a:spcPts val="0"/>
              </a:spcBef>
              <a:spcAft>
                <a:spcPts val="0"/>
              </a:spcAft>
              <a:buSzPts val="1800"/>
              <a:buChar char="●"/>
            </a:pPr>
            <a:r>
              <a:rPr lang="en-GB"/>
              <a:t>Rehearse, rehearse, rehearse – </a:t>
            </a:r>
            <a:r>
              <a:rPr lang="en-GB" b="1"/>
              <a:t>at least once</a:t>
            </a:r>
            <a:r>
              <a:rPr lang="en-GB"/>
              <a:t> with an audience</a:t>
            </a:r>
            <a:br>
              <a:rPr lang="en-GB"/>
            </a:br>
            <a:endParaRPr/>
          </a:p>
          <a:p>
            <a:pPr marL="457200" lvl="0" indent="-342900" algn="l" rtl="0">
              <a:lnSpc>
                <a:spcPct val="115000"/>
              </a:lnSpc>
              <a:spcBef>
                <a:spcPts val="0"/>
              </a:spcBef>
              <a:spcAft>
                <a:spcPts val="0"/>
              </a:spcAft>
              <a:buSzPts val="1800"/>
              <a:buChar char="●"/>
            </a:pPr>
            <a:r>
              <a:rPr lang="en-GB"/>
              <a:t>Time yourself: make sure your talk will not run over the allotted time - </a:t>
            </a:r>
            <a:r>
              <a:rPr lang="en-GB" b="1"/>
              <a:t>without having to rush and speak too fast!</a:t>
            </a:r>
            <a:br>
              <a:rPr lang="en-GB" b="1"/>
            </a:br>
            <a:endParaRPr b="1"/>
          </a:p>
          <a:p>
            <a:pPr marL="457200" lvl="0" indent="-342900" algn="l" rtl="0">
              <a:lnSpc>
                <a:spcPct val="115000"/>
              </a:lnSpc>
              <a:spcBef>
                <a:spcPts val="0"/>
              </a:spcBef>
              <a:spcAft>
                <a:spcPts val="0"/>
              </a:spcAft>
              <a:buSzPts val="1800"/>
              <a:buChar char="●"/>
            </a:pPr>
            <a:r>
              <a:rPr lang="en-GB"/>
              <a:t>Learn your script so that you can engage with the audience - don’t read what’s on the slides </a:t>
            </a:r>
            <a:endParaRPr/>
          </a:p>
        </p:txBody>
      </p:sp>
      <p:pic>
        <p:nvPicPr>
          <p:cNvPr id="822" name="Google Shape;822;g2f0d885b75e_0_94"/>
          <p:cNvPicPr preferRelativeResize="0"/>
          <p:nvPr/>
        </p:nvPicPr>
        <p:blipFill rotWithShape="1">
          <a:blip r:embed="rId3">
            <a:alphaModFix/>
          </a:blip>
          <a:srcRect r="20578"/>
          <a:stretch/>
        </p:blipFill>
        <p:spPr>
          <a:xfrm>
            <a:off x="5657600" y="4063800"/>
            <a:ext cx="1105976" cy="934126"/>
          </a:xfrm>
          <a:prstGeom prst="rect">
            <a:avLst/>
          </a:prstGeom>
          <a:noFill/>
          <a:ln>
            <a:noFill/>
          </a:ln>
        </p:spPr>
      </p:pic>
      <p:pic>
        <p:nvPicPr>
          <p:cNvPr id="823" name="Google Shape;823;g2f0d885b75e_0_94"/>
          <p:cNvPicPr preferRelativeResize="0"/>
          <p:nvPr/>
        </p:nvPicPr>
        <p:blipFill rotWithShape="1">
          <a:blip r:embed="rId4">
            <a:alphaModFix/>
          </a:blip>
          <a:srcRect/>
          <a:stretch/>
        </p:blipFill>
        <p:spPr>
          <a:xfrm>
            <a:off x="6824949" y="4063795"/>
            <a:ext cx="1067701" cy="789843"/>
          </a:xfrm>
          <a:prstGeom prst="rect">
            <a:avLst/>
          </a:prstGeom>
          <a:noFill/>
          <a:ln>
            <a:noFill/>
          </a:ln>
        </p:spPr>
      </p:pic>
      <p:sp>
        <p:nvSpPr>
          <p:cNvPr id="2" name="Slide Number Placeholder 1">
            <a:extLst>
              <a:ext uri="{FF2B5EF4-FFF2-40B4-BE49-F238E27FC236}">
                <a16:creationId xmlns:a16="http://schemas.microsoft.com/office/drawing/2014/main" id="{E9F69195-914C-F93E-7AD7-7E0437D109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81</a:t>
            </a:fld>
            <a:endParaRPr lang="en-GB"/>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g2f0d885b75e_0_10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Getting prepared: Using the tools</a:t>
            </a:r>
            <a:endParaRPr/>
          </a:p>
        </p:txBody>
      </p:sp>
      <p:sp>
        <p:nvSpPr>
          <p:cNvPr id="829" name="Google Shape;829;g2f0d885b75e_0_10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Make sure you are familiar with all the basic machinery </a:t>
            </a:r>
            <a:br>
              <a:rPr lang="en-GB"/>
            </a:br>
            <a:endParaRPr/>
          </a:p>
          <a:p>
            <a:pPr marL="457200" lvl="0" indent="-342900" algn="l" rtl="0">
              <a:lnSpc>
                <a:spcPct val="115000"/>
              </a:lnSpc>
              <a:spcBef>
                <a:spcPts val="0"/>
              </a:spcBef>
              <a:spcAft>
                <a:spcPts val="0"/>
              </a:spcAft>
              <a:buSzPts val="1800"/>
              <a:buChar char="●"/>
            </a:pPr>
            <a:r>
              <a:rPr lang="en-GB"/>
              <a:t>In particular, ensure you know how to advance slides </a:t>
            </a:r>
            <a:br>
              <a:rPr lang="en-GB"/>
            </a:br>
            <a:endParaRPr/>
          </a:p>
          <a:p>
            <a:pPr marL="457200" lvl="0" indent="-342900" algn="l" rtl="0">
              <a:lnSpc>
                <a:spcPct val="115000"/>
              </a:lnSpc>
              <a:spcBef>
                <a:spcPts val="0"/>
              </a:spcBef>
              <a:spcAft>
                <a:spcPts val="0"/>
              </a:spcAft>
              <a:buSzPts val="1800"/>
              <a:buChar char="●"/>
            </a:pPr>
            <a:r>
              <a:rPr lang="en-GB"/>
              <a:t>Arrive early for the session to give you time </a:t>
            </a:r>
            <a:endParaRPr/>
          </a:p>
        </p:txBody>
      </p:sp>
      <p:sp>
        <p:nvSpPr>
          <p:cNvPr id="2" name="Slide Number Placeholder 1">
            <a:extLst>
              <a:ext uri="{FF2B5EF4-FFF2-40B4-BE49-F238E27FC236}">
                <a16:creationId xmlns:a16="http://schemas.microsoft.com/office/drawing/2014/main" id="{25D803BC-D522-61EE-8FB3-CF248A2052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82</a:t>
            </a:fld>
            <a:endParaRPr lang="en-GB"/>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g2f0d885b75e_0_10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Presenting: Speaking</a:t>
            </a:r>
            <a:endParaRPr/>
          </a:p>
        </p:txBody>
      </p:sp>
      <p:sp>
        <p:nvSpPr>
          <p:cNvPr id="837" name="Google Shape;837;g2f0d885b75e_0_109"/>
          <p:cNvSpPr txBox="1">
            <a:spLocks noGrp="1"/>
          </p:cNvSpPr>
          <p:nvPr>
            <p:ph type="body" idx="1"/>
          </p:nvPr>
        </p:nvSpPr>
        <p:spPr>
          <a:xfrm>
            <a:off x="311700" y="1152475"/>
            <a:ext cx="8520600" cy="39909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chemeClr val="dk1"/>
              </a:buClr>
              <a:buSzPts val="1800"/>
              <a:buChar char="●"/>
            </a:pPr>
            <a:r>
              <a:rPr lang="en-GB">
                <a:solidFill>
                  <a:schemeClr val="dk1"/>
                </a:solidFill>
              </a:rPr>
              <a:t>Articulate, breathe and pause</a:t>
            </a:r>
            <a:br>
              <a:rPr lang="en-GB">
                <a:solidFill>
                  <a:schemeClr val="dk1"/>
                </a:solidFill>
              </a:rPr>
            </a:b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GB">
                <a:solidFill>
                  <a:schemeClr val="dk1"/>
                </a:solidFill>
              </a:rPr>
              <a:t>Adopt a lively tone</a:t>
            </a:r>
            <a:br>
              <a:rPr lang="en-GB">
                <a:solidFill>
                  <a:schemeClr val="dk1"/>
                </a:solidFill>
              </a:rPr>
            </a:br>
            <a:endParaRPr b="1">
              <a:solidFill>
                <a:schemeClr val="dk1"/>
              </a:solidFill>
            </a:endParaRPr>
          </a:p>
          <a:p>
            <a:pPr marL="457200" lvl="0" indent="-342900" algn="l" rtl="0">
              <a:lnSpc>
                <a:spcPct val="115000"/>
              </a:lnSpc>
              <a:spcBef>
                <a:spcPts val="0"/>
              </a:spcBef>
              <a:spcAft>
                <a:spcPts val="0"/>
              </a:spcAft>
              <a:buSzPts val="1800"/>
              <a:buChar char="●"/>
            </a:pPr>
            <a:r>
              <a:rPr lang="en-GB">
                <a:solidFill>
                  <a:schemeClr val="dk1"/>
                </a:solidFill>
              </a:rPr>
              <a:t>Speak at an appropriate volume for the venue</a:t>
            </a:r>
            <a:br>
              <a:rPr lang="en-GB">
                <a:solidFill>
                  <a:schemeClr val="dk1"/>
                </a:solidFill>
              </a:rPr>
            </a:br>
            <a:endParaRPr>
              <a:solidFill>
                <a:schemeClr val="dk1"/>
              </a:solidFill>
            </a:endParaRPr>
          </a:p>
          <a:p>
            <a:pPr marL="457200" lvl="0" indent="-342900" algn="l" rtl="0">
              <a:lnSpc>
                <a:spcPct val="114999"/>
              </a:lnSpc>
              <a:spcBef>
                <a:spcPts val="0"/>
              </a:spcBef>
              <a:spcAft>
                <a:spcPts val="0"/>
              </a:spcAft>
              <a:buClr>
                <a:schemeClr val="dk1"/>
              </a:buClr>
              <a:buSzPts val="1800"/>
              <a:buChar char="●"/>
            </a:pPr>
            <a:r>
              <a:rPr lang="en-GB">
                <a:solidFill>
                  <a:schemeClr val="dk1"/>
                </a:solidFill>
              </a:rPr>
              <a:t>Be present </a:t>
            </a:r>
            <a:br>
              <a:rPr lang="en-GB">
                <a:solidFill>
                  <a:schemeClr val="dk1"/>
                </a:solidFill>
              </a:rPr>
            </a:br>
            <a:endParaRPr>
              <a:solidFill>
                <a:schemeClr val="dk1"/>
              </a:solidFill>
            </a:endParaRPr>
          </a:p>
          <a:p>
            <a:pPr marL="457200" lvl="0" indent="-342900" algn="l" rtl="0">
              <a:lnSpc>
                <a:spcPct val="115000"/>
              </a:lnSpc>
              <a:spcBef>
                <a:spcPts val="0"/>
              </a:spcBef>
              <a:spcAft>
                <a:spcPts val="0"/>
              </a:spcAft>
              <a:buClr>
                <a:schemeClr val="dk1"/>
              </a:buClr>
              <a:buSzPts val="1800"/>
              <a:buChar char="●"/>
            </a:pPr>
            <a:r>
              <a:rPr lang="en-GB">
                <a:solidFill>
                  <a:schemeClr val="dk1"/>
                </a:solidFill>
              </a:rPr>
              <a:t>Watch out for distracting verbal behaviours (e.g., “fillers”)</a:t>
            </a:r>
            <a:br>
              <a:rPr lang="en-GB">
                <a:solidFill>
                  <a:schemeClr val="dk1"/>
                </a:solidFill>
              </a:rPr>
            </a:br>
            <a:endParaRPr>
              <a:solidFill>
                <a:schemeClr val="dk1"/>
              </a:solidFill>
            </a:endParaRPr>
          </a:p>
        </p:txBody>
      </p:sp>
      <p:pic>
        <p:nvPicPr>
          <p:cNvPr id="839" name="Google Shape;839;g2f0d885b75e_0_109"/>
          <p:cNvPicPr preferRelativeResize="0"/>
          <p:nvPr/>
        </p:nvPicPr>
        <p:blipFill rotWithShape="1">
          <a:blip r:embed="rId3">
            <a:alphaModFix/>
          </a:blip>
          <a:srcRect/>
          <a:stretch/>
        </p:blipFill>
        <p:spPr>
          <a:xfrm>
            <a:off x="7152587" y="445025"/>
            <a:ext cx="1319862" cy="1239851"/>
          </a:xfrm>
          <a:prstGeom prst="rect">
            <a:avLst/>
          </a:prstGeom>
          <a:noFill/>
          <a:ln>
            <a:noFill/>
          </a:ln>
        </p:spPr>
      </p:pic>
      <p:pic>
        <p:nvPicPr>
          <p:cNvPr id="840" name="Google Shape;840;g2f0d885b75e_0_109"/>
          <p:cNvPicPr preferRelativeResize="0"/>
          <p:nvPr/>
        </p:nvPicPr>
        <p:blipFill rotWithShape="1">
          <a:blip r:embed="rId4">
            <a:alphaModFix/>
          </a:blip>
          <a:srcRect/>
          <a:stretch/>
        </p:blipFill>
        <p:spPr>
          <a:xfrm>
            <a:off x="6837575" y="2232300"/>
            <a:ext cx="2287027" cy="1691875"/>
          </a:xfrm>
          <a:prstGeom prst="rect">
            <a:avLst/>
          </a:prstGeom>
          <a:noFill/>
          <a:ln>
            <a:noFill/>
          </a:ln>
        </p:spPr>
      </p:pic>
      <p:sp>
        <p:nvSpPr>
          <p:cNvPr id="2" name="Slide Number Placeholder 1">
            <a:extLst>
              <a:ext uri="{FF2B5EF4-FFF2-40B4-BE49-F238E27FC236}">
                <a16:creationId xmlns:a16="http://schemas.microsoft.com/office/drawing/2014/main" id="{B7B27618-CD1A-E48D-67E6-10AAD089CF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83</a:t>
            </a:fld>
            <a:endParaRPr lang="en-GB"/>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g2f0d885b75e_0_1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Presenting: Interacting with the Audience</a:t>
            </a:r>
            <a:endParaRPr/>
          </a:p>
        </p:txBody>
      </p:sp>
      <p:sp>
        <p:nvSpPr>
          <p:cNvPr id="846" name="Google Shape;846;g2f0d885b75e_0_117"/>
          <p:cNvSpPr txBox="1">
            <a:spLocks noGrp="1"/>
          </p:cNvSpPr>
          <p:nvPr>
            <p:ph type="body" idx="1"/>
          </p:nvPr>
        </p:nvSpPr>
        <p:spPr>
          <a:xfrm>
            <a:off x="311700" y="1152475"/>
            <a:ext cx="8520600" cy="35970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Don’t start by apologising for feeling nervous</a:t>
            </a:r>
            <a:br>
              <a:rPr lang="en-GB"/>
            </a:br>
            <a:endParaRPr/>
          </a:p>
          <a:p>
            <a:pPr marL="457200" lvl="0" indent="-342900" algn="l" rtl="0">
              <a:lnSpc>
                <a:spcPct val="115000"/>
              </a:lnSpc>
              <a:spcBef>
                <a:spcPts val="0"/>
              </a:spcBef>
              <a:spcAft>
                <a:spcPts val="0"/>
              </a:spcAft>
              <a:buSzPts val="1800"/>
              <a:buChar char="●"/>
            </a:pPr>
            <a:r>
              <a:rPr lang="en-GB"/>
              <a:t>Always look at the audience - but don’t just look at 1 person!</a:t>
            </a:r>
            <a:br>
              <a:rPr lang="en-GB"/>
            </a:br>
            <a:endParaRPr/>
          </a:p>
          <a:p>
            <a:pPr marL="457200" lvl="0" indent="-342900" algn="l" rtl="0">
              <a:lnSpc>
                <a:spcPct val="115000"/>
              </a:lnSpc>
              <a:spcBef>
                <a:spcPts val="0"/>
              </a:spcBef>
              <a:spcAft>
                <a:spcPts val="0"/>
              </a:spcAft>
              <a:buSzPts val="1800"/>
              <a:buChar char="●"/>
            </a:pPr>
            <a:r>
              <a:rPr lang="en-GB"/>
              <a:t>Try to avoid using/looking at notes </a:t>
            </a:r>
            <a:br>
              <a:rPr lang="en-GB"/>
            </a:br>
            <a:endParaRPr/>
          </a:p>
        </p:txBody>
      </p:sp>
      <p:sp>
        <p:nvSpPr>
          <p:cNvPr id="2" name="Slide Number Placeholder 1">
            <a:extLst>
              <a:ext uri="{FF2B5EF4-FFF2-40B4-BE49-F238E27FC236}">
                <a16:creationId xmlns:a16="http://schemas.microsoft.com/office/drawing/2014/main" id="{2C699EFC-1273-43E2-982F-7FC049C49D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84</a:t>
            </a:fld>
            <a:endParaRPr lang="en-GB"/>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g27fb0bff4a3_1_1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Presenting: Interacting with the Audience</a:t>
            </a:r>
            <a:endParaRPr/>
          </a:p>
        </p:txBody>
      </p:sp>
      <p:sp>
        <p:nvSpPr>
          <p:cNvPr id="853" name="Google Shape;853;g27fb0bff4a3_1_127"/>
          <p:cNvSpPr txBox="1">
            <a:spLocks noGrp="1"/>
          </p:cNvSpPr>
          <p:nvPr>
            <p:ph type="body" idx="1"/>
          </p:nvPr>
        </p:nvSpPr>
        <p:spPr>
          <a:xfrm>
            <a:off x="311700" y="1152475"/>
            <a:ext cx="8520600" cy="39909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Don’t start by apologising for feeling nervous</a:t>
            </a:r>
            <a:br>
              <a:rPr lang="en-GB"/>
            </a:br>
            <a:endParaRPr/>
          </a:p>
          <a:p>
            <a:pPr marL="457200" lvl="0" indent="-342900" algn="l" rtl="0">
              <a:lnSpc>
                <a:spcPct val="115000"/>
              </a:lnSpc>
              <a:spcBef>
                <a:spcPts val="0"/>
              </a:spcBef>
              <a:spcAft>
                <a:spcPts val="0"/>
              </a:spcAft>
              <a:buSzPts val="1800"/>
              <a:buChar char="●"/>
            </a:pPr>
            <a:r>
              <a:rPr lang="en-GB"/>
              <a:t>Always look at the audience - but don’t just look at 1 person!</a:t>
            </a:r>
            <a:br>
              <a:rPr lang="en-GB"/>
            </a:br>
            <a:endParaRPr/>
          </a:p>
          <a:p>
            <a:pPr marL="457200" lvl="0" indent="-342900" algn="l" rtl="0">
              <a:lnSpc>
                <a:spcPct val="115000"/>
              </a:lnSpc>
              <a:spcBef>
                <a:spcPts val="0"/>
              </a:spcBef>
              <a:spcAft>
                <a:spcPts val="0"/>
              </a:spcAft>
              <a:buSzPts val="1800"/>
              <a:buChar char="●"/>
            </a:pPr>
            <a:r>
              <a:rPr lang="en-GB"/>
              <a:t>Try to avoid using/looking at notes </a:t>
            </a:r>
            <a:br>
              <a:rPr lang="en-GB"/>
            </a:br>
            <a:endParaRPr/>
          </a:p>
          <a:p>
            <a:pPr marL="457200" lvl="0" indent="-342900" algn="l" rtl="0">
              <a:lnSpc>
                <a:spcPct val="115000"/>
              </a:lnSpc>
              <a:spcBef>
                <a:spcPts val="0"/>
              </a:spcBef>
              <a:spcAft>
                <a:spcPts val="0"/>
              </a:spcAft>
              <a:buSzPts val="1800"/>
              <a:buChar char="●"/>
            </a:pPr>
            <a:r>
              <a:rPr lang="en-GB"/>
              <a:t>Engage the audience by asking them a </a:t>
            </a:r>
            <a:r>
              <a:rPr lang="en-GB" b="1"/>
              <a:t>relevant </a:t>
            </a:r>
            <a:r>
              <a:rPr lang="en-GB"/>
              <a:t>question at the beginning (If you can)</a:t>
            </a:r>
            <a:br>
              <a:rPr lang="en-GB"/>
            </a:br>
            <a:endParaRPr/>
          </a:p>
          <a:p>
            <a:pPr marL="457200" lvl="0" indent="-342900" algn="l" rtl="0">
              <a:lnSpc>
                <a:spcPct val="115000"/>
              </a:lnSpc>
              <a:spcBef>
                <a:spcPts val="0"/>
              </a:spcBef>
              <a:spcAft>
                <a:spcPts val="0"/>
              </a:spcAft>
              <a:buSzPts val="1800"/>
              <a:buChar char="●"/>
            </a:pPr>
            <a:r>
              <a:rPr lang="en-GB"/>
              <a:t>Only use humour if you are confident it will work</a:t>
            </a:r>
            <a:br>
              <a:rPr lang="en-GB"/>
            </a:br>
            <a:endParaRPr/>
          </a:p>
          <a:p>
            <a:pPr marL="457200" lvl="0" indent="-342900" algn="l" rtl="0">
              <a:lnSpc>
                <a:spcPct val="115000"/>
              </a:lnSpc>
              <a:spcBef>
                <a:spcPts val="0"/>
              </a:spcBef>
              <a:spcAft>
                <a:spcPts val="0"/>
              </a:spcAft>
              <a:buSzPts val="1800"/>
              <a:buChar char="●"/>
            </a:pPr>
            <a:r>
              <a:rPr lang="en-GB"/>
              <a:t>Try to develop a relaxed style, but one that shows authority</a:t>
            </a:r>
            <a:endParaRPr/>
          </a:p>
        </p:txBody>
      </p:sp>
      <p:sp>
        <p:nvSpPr>
          <p:cNvPr id="2" name="Slide Number Placeholder 1">
            <a:extLst>
              <a:ext uri="{FF2B5EF4-FFF2-40B4-BE49-F238E27FC236}">
                <a16:creationId xmlns:a16="http://schemas.microsoft.com/office/drawing/2014/main" id="{CA66E8B4-6FAF-1760-C999-0449ED4C65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85</a:t>
            </a:fld>
            <a:endParaRPr lang="en-GB"/>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g2f0d885b75e_0_1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Presenting: Body language</a:t>
            </a:r>
            <a:endParaRPr/>
          </a:p>
        </p:txBody>
      </p:sp>
      <p:sp>
        <p:nvSpPr>
          <p:cNvPr id="860" name="Google Shape;860;g2f0d885b75e_0_123"/>
          <p:cNvSpPr txBox="1">
            <a:spLocks noGrp="1"/>
          </p:cNvSpPr>
          <p:nvPr>
            <p:ph type="body" idx="1"/>
          </p:nvPr>
        </p:nvSpPr>
        <p:spPr>
          <a:xfrm>
            <a:off x="311700" y="1152475"/>
            <a:ext cx="8520600" cy="39909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Body language is really important </a:t>
            </a:r>
            <a:br>
              <a:rPr lang="en-GB"/>
            </a:br>
            <a:endParaRPr/>
          </a:p>
          <a:p>
            <a:pPr marL="457200" lvl="0" indent="-342900" algn="l" rtl="0">
              <a:lnSpc>
                <a:spcPct val="115000"/>
              </a:lnSpc>
              <a:spcBef>
                <a:spcPts val="0"/>
              </a:spcBef>
              <a:spcAft>
                <a:spcPts val="0"/>
              </a:spcAft>
              <a:buSzPts val="1800"/>
              <a:buChar char="●"/>
            </a:pPr>
            <a:r>
              <a:rPr lang="en-GB"/>
              <a:t>Minimise nervous habits</a:t>
            </a:r>
            <a:br>
              <a:rPr lang="en-GB"/>
            </a:br>
            <a:endParaRPr/>
          </a:p>
          <a:p>
            <a:pPr marL="457200" lvl="0" indent="-342900" algn="l" rtl="0">
              <a:lnSpc>
                <a:spcPct val="115000"/>
              </a:lnSpc>
              <a:spcBef>
                <a:spcPts val="0"/>
              </a:spcBef>
              <a:spcAft>
                <a:spcPts val="0"/>
              </a:spcAft>
              <a:buSzPts val="1800"/>
              <a:buChar char="●"/>
            </a:pPr>
            <a:r>
              <a:rPr lang="en-GB"/>
              <a:t>Remember to breathe</a:t>
            </a:r>
            <a:br>
              <a:rPr lang="en-GB"/>
            </a:br>
            <a:endParaRPr/>
          </a:p>
          <a:p>
            <a:pPr marL="457200" lvl="0" indent="-342900" algn="l" rtl="0">
              <a:lnSpc>
                <a:spcPct val="115000"/>
              </a:lnSpc>
              <a:spcBef>
                <a:spcPts val="0"/>
              </a:spcBef>
              <a:spcAft>
                <a:spcPts val="0"/>
              </a:spcAft>
              <a:buSzPts val="1800"/>
              <a:buChar char="●"/>
            </a:pPr>
            <a:r>
              <a:rPr lang="en-GB"/>
              <a:t>Use the space available (if possible)</a:t>
            </a:r>
            <a:br>
              <a:rPr lang="en-GB"/>
            </a:br>
            <a:endParaRPr/>
          </a:p>
          <a:p>
            <a:pPr marL="457200" lvl="0" indent="-342900" algn="l" rtl="0">
              <a:lnSpc>
                <a:spcPct val="115000"/>
              </a:lnSpc>
              <a:spcBef>
                <a:spcPts val="0"/>
              </a:spcBef>
              <a:spcAft>
                <a:spcPts val="0"/>
              </a:spcAft>
              <a:buSzPts val="1800"/>
              <a:buChar char="●"/>
            </a:pPr>
            <a:r>
              <a:rPr lang="en-GB"/>
              <a:t>Use your hands to add expression to your talk</a:t>
            </a:r>
            <a:br>
              <a:rPr lang="en-GB"/>
            </a:br>
            <a:endParaRPr/>
          </a:p>
          <a:p>
            <a:pPr marL="457200" lvl="0" indent="-342900" algn="l" rtl="0">
              <a:lnSpc>
                <a:spcPct val="115000"/>
              </a:lnSpc>
              <a:spcBef>
                <a:spcPts val="0"/>
              </a:spcBef>
              <a:spcAft>
                <a:spcPts val="0"/>
              </a:spcAft>
              <a:buSzPts val="1800"/>
              <a:buChar char="●"/>
            </a:pPr>
            <a:r>
              <a:rPr lang="en-GB"/>
              <a:t>Point to things on the screen… But don’t look at the screen behind you</a:t>
            </a:r>
            <a:endParaRPr/>
          </a:p>
        </p:txBody>
      </p:sp>
      <p:pic>
        <p:nvPicPr>
          <p:cNvPr id="862" name="Google Shape;862;g2f0d885b75e_0_123"/>
          <p:cNvPicPr preferRelativeResize="0"/>
          <p:nvPr/>
        </p:nvPicPr>
        <p:blipFill rotWithShape="1">
          <a:blip r:embed="rId3">
            <a:alphaModFix/>
          </a:blip>
          <a:srcRect/>
          <a:stretch/>
        </p:blipFill>
        <p:spPr>
          <a:xfrm>
            <a:off x="5585901" y="445025"/>
            <a:ext cx="865400" cy="1494899"/>
          </a:xfrm>
          <a:prstGeom prst="rect">
            <a:avLst/>
          </a:prstGeom>
          <a:noFill/>
          <a:ln>
            <a:noFill/>
          </a:ln>
        </p:spPr>
      </p:pic>
      <p:pic>
        <p:nvPicPr>
          <p:cNvPr id="863" name="Google Shape;863;g2f0d885b75e_0_123"/>
          <p:cNvPicPr preferRelativeResize="0"/>
          <p:nvPr/>
        </p:nvPicPr>
        <p:blipFill rotWithShape="1">
          <a:blip r:embed="rId4">
            <a:alphaModFix/>
          </a:blip>
          <a:srcRect/>
          <a:stretch/>
        </p:blipFill>
        <p:spPr>
          <a:xfrm>
            <a:off x="6596172" y="1604138"/>
            <a:ext cx="865400" cy="1699410"/>
          </a:xfrm>
          <a:prstGeom prst="rect">
            <a:avLst/>
          </a:prstGeom>
          <a:noFill/>
          <a:ln>
            <a:noFill/>
          </a:ln>
        </p:spPr>
      </p:pic>
      <p:pic>
        <p:nvPicPr>
          <p:cNvPr id="864" name="Google Shape;864;g2f0d885b75e_0_123"/>
          <p:cNvPicPr preferRelativeResize="0"/>
          <p:nvPr/>
        </p:nvPicPr>
        <p:blipFill rotWithShape="1">
          <a:blip r:embed="rId5">
            <a:alphaModFix/>
          </a:blip>
          <a:srcRect/>
          <a:stretch/>
        </p:blipFill>
        <p:spPr>
          <a:xfrm>
            <a:off x="7737425" y="2841787"/>
            <a:ext cx="1283719" cy="1315301"/>
          </a:xfrm>
          <a:prstGeom prst="rect">
            <a:avLst/>
          </a:prstGeom>
          <a:noFill/>
          <a:ln>
            <a:noFill/>
          </a:ln>
        </p:spPr>
      </p:pic>
      <p:sp>
        <p:nvSpPr>
          <p:cNvPr id="2" name="Slide Number Placeholder 1">
            <a:extLst>
              <a:ext uri="{FF2B5EF4-FFF2-40B4-BE49-F238E27FC236}">
                <a16:creationId xmlns:a16="http://schemas.microsoft.com/office/drawing/2014/main" id="{C21CA0CC-09EE-DF3D-CB53-54A09ADD9B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86</a:t>
            </a:fld>
            <a:endParaRPr lang="en-GB"/>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g27fb0bff4a3_2_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Asking Questions </a:t>
            </a:r>
            <a:endParaRPr/>
          </a:p>
        </p:txBody>
      </p:sp>
      <p:sp>
        <p:nvSpPr>
          <p:cNvPr id="870" name="Google Shape;870;g27fb0bff4a3_2_1"/>
          <p:cNvSpPr txBox="1">
            <a:spLocks noGrp="1"/>
          </p:cNvSpPr>
          <p:nvPr>
            <p:ph type="body" idx="1"/>
          </p:nvPr>
        </p:nvSpPr>
        <p:spPr>
          <a:xfrm>
            <a:off x="311700" y="1152475"/>
            <a:ext cx="8520600" cy="39909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Must come from a space of curiosity</a:t>
            </a:r>
            <a:br>
              <a:rPr lang="en-GB"/>
            </a:br>
            <a:endParaRPr/>
          </a:p>
          <a:p>
            <a:pPr marL="457200" lvl="0" indent="-342900" algn="l" rtl="0">
              <a:lnSpc>
                <a:spcPct val="115000"/>
              </a:lnSpc>
              <a:spcBef>
                <a:spcPts val="0"/>
              </a:spcBef>
              <a:spcAft>
                <a:spcPts val="0"/>
              </a:spcAft>
              <a:buSzPts val="1800"/>
              <a:buChar char="●"/>
            </a:pPr>
            <a:r>
              <a:rPr lang="en-GB"/>
              <a:t>Articulate the question carefully and concisely</a:t>
            </a:r>
            <a:br>
              <a:rPr lang="en-GB"/>
            </a:br>
            <a:endParaRPr/>
          </a:p>
          <a:p>
            <a:pPr marL="457200" lvl="0" indent="-342900" algn="l" rtl="0">
              <a:lnSpc>
                <a:spcPct val="115000"/>
              </a:lnSpc>
              <a:spcBef>
                <a:spcPts val="0"/>
              </a:spcBef>
              <a:spcAft>
                <a:spcPts val="0"/>
              </a:spcAft>
              <a:buSzPts val="1800"/>
              <a:buChar char="●"/>
            </a:pPr>
            <a:r>
              <a:rPr lang="en-GB"/>
              <a:t>Be friendly</a:t>
            </a:r>
            <a:br>
              <a:rPr lang="en-GB"/>
            </a:br>
            <a:endParaRPr/>
          </a:p>
          <a:p>
            <a:pPr marL="457200" lvl="0" indent="-342900" algn="l" rtl="0">
              <a:lnSpc>
                <a:spcPct val="115000"/>
              </a:lnSpc>
              <a:spcBef>
                <a:spcPts val="0"/>
              </a:spcBef>
              <a:spcAft>
                <a:spcPts val="0"/>
              </a:spcAft>
              <a:buSzPts val="1800"/>
              <a:buChar char="●"/>
            </a:pPr>
            <a:r>
              <a:rPr lang="en-GB"/>
              <a:t>Thank the speaker </a:t>
            </a:r>
            <a:endParaRPr/>
          </a:p>
        </p:txBody>
      </p:sp>
      <p:pic>
        <p:nvPicPr>
          <p:cNvPr id="872" name="Google Shape;872;g27fb0bff4a3_2_1"/>
          <p:cNvPicPr preferRelativeResize="0"/>
          <p:nvPr/>
        </p:nvPicPr>
        <p:blipFill rotWithShape="1">
          <a:blip r:embed="rId3">
            <a:alphaModFix/>
          </a:blip>
          <a:srcRect/>
          <a:stretch/>
        </p:blipFill>
        <p:spPr>
          <a:xfrm>
            <a:off x="6487601" y="89425"/>
            <a:ext cx="865400" cy="1494899"/>
          </a:xfrm>
          <a:prstGeom prst="rect">
            <a:avLst/>
          </a:prstGeom>
          <a:noFill/>
          <a:ln>
            <a:noFill/>
          </a:ln>
        </p:spPr>
      </p:pic>
      <p:sp>
        <p:nvSpPr>
          <p:cNvPr id="2" name="Slide Number Placeholder 1">
            <a:extLst>
              <a:ext uri="{FF2B5EF4-FFF2-40B4-BE49-F238E27FC236}">
                <a16:creationId xmlns:a16="http://schemas.microsoft.com/office/drawing/2014/main" id="{5C99634E-B8D7-64A1-5AB3-97CB667F08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87</a:t>
            </a:fld>
            <a:endParaRPr lang="en-GB"/>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g2f0d885b75e_0_144"/>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p>
            <a:pPr marL="0" lvl="0" indent="0" algn="ctr" rtl="0">
              <a:lnSpc>
                <a:spcPct val="90000"/>
              </a:lnSpc>
              <a:spcBef>
                <a:spcPts val="0"/>
              </a:spcBef>
              <a:spcAft>
                <a:spcPts val="0"/>
              </a:spcAft>
              <a:buSzPts val="990"/>
              <a:buNone/>
            </a:pPr>
            <a:r>
              <a:rPr lang="en-GB" b="1"/>
              <a:t>Posters</a:t>
            </a:r>
            <a:endParaRPr/>
          </a:p>
        </p:txBody>
      </p:sp>
      <p:pic>
        <p:nvPicPr>
          <p:cNvPr id="892" name="Google Shape;892;g2f0d885b75e_0_144"/>
          <p:cNvPicPr preferRelativeResize="0"/>
          <p:nvPr/>
        </p:nvPicPr>
        <p:blipFill rotWithShape="1">
          <a:blip r:embed="rId3">
            <a:alphaModFix/>
          </a:blip>
          <a:srcRect/>
          <a:stretch/>
        </p:blipFill>
        <p:spPr>
          <a:xfrm>
            <a:off x="3733866" y="3152230"/>
            <a:ext cx="2042531" cy="1511000"/>
          </a:xfrm>
          <a:prstGeom prst="rect">
            <a:avLst/>
          </a:prstGeom>
          <a:noFill/>
          <a:ln>
            <a:noFill/>
          </a:ln>
        </p:spPr>
      </p:pic>
      <p:sp>
        <p:nvSpPr>
          <p:cNvPr id="2" name="Slide Number Placeholder 1">
            <a:extLst>
              <a:ext uri="{FF2B5EF4-FFF2-40B4-BE49-F238E27FC236}">
                <a16:creationId xmlns:a16="http://schemas.microsoft.com/office/drawing/2014/main" id="{81599039-5C03-84D4-2FA4-63D8B54677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88</a:t>
            </a:fld>
            <a:endParaRPr lang="en-GB"/>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g27fb0bff4a3_1_1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The Poster: again, an advertisement for your paper, your work and yourself </a:t>
            </a:r>
            <a:endParaRPr/>
          </a:p>
        </p:txBody>
      </p:sp>
      <p:sp>
        <p:nvSpPr>
          <p:cNvPr id="917" name="Google Shape;917;g27fb0bff4a3_1_133"/>
          <p:cNvSpPr txBox="1">
            <a:spLocks noGrp="1"/>
          </p:cNvSpPr>
          <p:nvPr>
            <p:ph type="body" idx="1"/>
          </p:nvPr>
        </p:nvSpPr>
        <p:spPr>
          <a:xfrm>
            <a:off x="5287725" y="2488025"/>
            <a:ext cx="39999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A narrative</a:t>
            </a:r>
            <a:endParaRPr/>
          </a:p>
          <a:p>
            <a:pPr marL="457200" lvl="0" indent="-342900" algn="l" rtl="0">
              <a:lnSpc>
                <a:spcPct val="115000"/>
              </a:lnSpc>
              <a:spcBef>
                <a:spcPts val="0"/>
              </a:spcBef>
              <a:spcAft>
                <a:spcPts val="0"/>
              </a:spcAft>
              <a:buSzPts val="1800"/>
              <a:buChar char="●"/>
            </a:pPr>
            <a:r>
              <a:rPr lang="en-GB"/>
              <a:t>Attractive </a:t>
            </a:r>
            <a:endParaRPr/>
          </a:p>
          <a:p>
            <a:pPr marL="457200" lvl="0" indent="-342900" algn="l" rtl="0">
              <a:lnSpc>
                <a:spcPct val="115000"/>
              </a:lnSpc>
              <a:spcBef>
                <a:spcPts val="0"/>
              </a:spcBef>
              <a:spcAft>
                <a:spcPts val="0"/>
              </a:spcAft>
              <a:buSzPts val="1800"/>
              <a:buChar char="●"/>
            </a:pPr>
            <a:r>
              <a:rPr lang="en-GB"/>
              <a:t>Informative</a:t>
            </a:r>
            <a:endParaRPr/>
          </a:p>
          <a:p>
            <a:pPr marL="457200" lvl="0" indent="-342900" algn="l" rtl="0">
              <a:lnSpc>
                <a:spcPct val="115000"/>
              </a:lnSpc>
              <a:spcBef>
                <a:spcPts val="0"/>
              </a:spcBef>
              <a:spcAft>
                <a:spcPts val="0"/>
              </a:spcAft>
              <a:buSzPts val="1800"/>
              <a:buChar char="●"/>
            </a:pPr>
            <a:r>
              <a:rPr lang="en-GB"/>
              <a:t>Easy to read</a:t>
            </a:r>
            <a:endParaRPr/>
          </a:p>
          <a:p>
            <a:pPr marL="457200" lvl="0" indent="-342900" algn="l" rtl="0">
              <a:lnSpc>
                <a:spcPct val="115000"/>
              </a:lnSpc>
              <a:spcBef>
                <a:spcPts val="0"/>
              </a:spcBef>
              <a:spcAft>
                <a:spcPts val="0"/>
              </a:spcAft>
              <a:buSzPts val="1800"/>
              <a:buChar char="●"/>
            </a:pPr>
            <a:r>
              <a:rPr lang="en-GB"/>
              <a:t>A take home message</a:t>
            </a:r>
            <a:endParaRPr/>
          </a:p>
        </p:txBody>
      </p:sp>
      <p:sp>
        <p:nvSpPr>
          <p:cNvPr id="919" name="Google Shape;919;g27fb0bff4a3_1_133"/>
          <p:cNvSpPr txBox="1">
            <a:spLocks noGrp="1"/>
          </p:cNvSpPr>
          <p:nvPr>
            <p:ph type="body" idx="1"/>
          </p:nvPr>
        </p:nvSpPr>
        <p:spPr>
          <a:xfrm>
            <a:off x="311700" y="2488025"/>
            <a:ext cx="4215900" cy="26799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A set of slides put one next to the other</a:t>
            </a:r>
            <a:endParaRPr/>
          </a:p>
          <a:p>
            <a:pPr marL="457200" lvl="0" indent="-342900" algn="l" rtl="0">
              <a:lnSpc>
                <a:spcPct val="115000"/>
              </a:lnSpc>
              <a:spcBef>
                <a:spcPts val="0"/>
              </a:spcBef>
              <a:spcAft>
                <a:spcPts val="0"/>
              </a:spcAft>
              <a:buSzPts val="1800"/>
              <a:buChar char="●"/>
            </a:pPr>
            <a:r>
              <a:rPr lang="en-GB"/>
              <a:t>Large bodies of text no one will want to read</a:t>
            </a:r>
            <a:endParaRPr/>
          </a:p>
        </p:txBody>
      </p:sp>
      <p:sp>
        <p:nvSpPr>
          <p:cNvPr id="920" name="Google Shape;920;g27fb0bff4a3_1_133"/>
          <p:cNvSpPr txBox="1">
            <a:spLocks noGrp="1"/>
          </p:cNvSpPr>
          <p:nvPr>
            <p:ph type="body" idx="1"/>
          </p:nvPr>
        </p:nvSpPr>
        <p:spPr>
          <a:xfrm>
            <a:off x="311700" y="1932625"/>
            <a:ext cx="1545600" cy="572700"/>
          </a:xfrm>
          <a:prstGeom prst="rect">
            <a:avLst/>
          </a:prstGeom>
          <a:noFill/>
          <a:ln>
            <a:noFill/>
          </a:ln>
        </p:spPr>
        <p:txBody>
          <a:bodyPr spcFirstLastPara="1" wrap="square" lIns="91425" tIns="91425" rIns="91425" bIns="91425" anchor="t" anchorCtr="0">
            <a:normAutofit fontScale="92500"/>
          </a:bodyPr>
          <a:lstStyle/>
          <a:p>
            <a:pPr marL="0" lvl="0" indent="0" algn="l" rtl="0">
              <a:lnSpc>
                <a:spcPct val="115000"/>
              </a:lnSpc>
              <a:spcBef>
                <a:spcPts val="0"/>
              </a:spcBef>
              <a:spcAft>
                <a:spcPts val="0"/>
              </a:spcAft>
              <a:buSzPct val="108108"/>
              <a:buNone/>
            </a:pPr>
            <a:r>
              <a:rPr lang="en-GB" b="1"/>
              <a:t>What it is not</a:t>
            </a:r>
            <a:endParaRPr b="1"/>
          </a:p>
        </p:txBody>
      </p:sp>
      <p:sp>
        <p:nvSpPr>
          <p:cNvPr id="921" name="Google Shape;921;g27fb0bff4a3_1_133"/>
          <p:cNvSpPr txBox="1">
            <a:spLocks noGrp="1"/>
          </p:cNvSpPr>
          <p:nvPr>
            <p:ph type="body" idx="1"/>
          </p:nvPr>
        </p:nvSpPr>
        <p:spPr>
          <a:xfrm>
            <a:off x="6205700" y="1932625"/>
            <a:ext cx="1545600" cy="572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GB" b="1"/>
              <a:t>What it is </a:t>
            </a:r>
            <a:endParaRPr b="1"/>
          </a:p>
        </p:txBody>
      </p:sp>
      <p:grpSp>
        <p:nvGrpSpPr>
          <p:cNvPr id="922" name="Google Shape;922;g27fb0bff4a3_1_133"/>
          <p:cNvGrpSpPr/>
          <p:nvPr/>
        </p:nvGrpSpPr>
        <p:grpSpPr>
          <a:xfrm>
            <a:off x="2673652" y="3541186"/>
            <a:ext cx="1021203" cy="1515640"/>
            <a:chOff x="3890727" y="2437486"/>
            <a:chExt cx="1021203" cy="1515640"/>
          </a:xfrm>
        </p:grpSpPr>
        <p:grpSp>
          <p:nvGrpSpPr>
            <p:cNvPr id="923" name="Google Shape;923;g27fb0bff4a3_1_133"/>
            <p:cNvGrpSpPr/>
            <p:nvPr/>
          </p:nvGrpSpPr>
          <p:grpSpPr>
            <a:xfrm>
              <a:off x="3890727" y="3410124"/>
              <a:ext cx="1021198" cy="543002"/>
              <a:chOff x="2224527" y="3395199"/>
              <a:chExt cx="1021198" cy="543002"/>
            </a:xfrm>
          </p:grpSpPr>
          <p:pic>
            <p:nvPicPr>
              <p:cNvPr id="924" name="Google Shape;924;g27fb0bff4a3_1_133"/>
              <p:cNvPicPr preferRelativeResize="0"/>
              <p:nvPr/>
            </p:nvPicPr>
            <p:blipFill rotWithShape="1">
              <a:blip r:embed="rId3">
                <a:alphaModFix/>
              </a:blip>
              <a:srcRect l="57257" t="6217" b="52498"/>
              <a:stretch/>
            </p:blipFill>
            <p:spPr>
              <a:xfrm>
                <a:off x="2697025" y="3395200"/>
                <a:ext cx="548700" cy="543001"/>
              </a:xfrm>
              <a:prstGeom prst="rect">
                <a:avLst/>
              </a:prstGeom>
              <a:noFill/>
              <a:ln>
                <a:noFill/>
              </a:ln>
            </p:spPr>
          </p:pic>
          <p:pic>
            <p:nvPicPr>
              <p:cNvPr id="925" name="Google Shape;925;g27fb0bff4a3_1_133"/>
              <p:cNvPicPr preferRelativeResize="0"/>
              <p:nvPr/>
            </p:nvPicPr>
            <p:blipFill rotWithShape="1">
              <a:blip r:embed="rId3">
                <a:alphaModFix/>
              </a:blip>
              <a:srcRect l="63065" b="58716"/>
              <a:stretch/>
            </p:blipFill>
            <p:spPr>
              <a:xfrm rot="10800000">
                <a:off x="2224527" y="3395199"/>
                <a:ext cx="474123" cy="543001"/>
              </a:xfrm>
              <a:prstGeom prst="rect">
                <a:avLst/>
              </a:prstGeom>
              <a:noFill/>
              <a:ln>
                <a:noFill/>
              </a:ln>
            </p:spPr>
          </p:pic>
        </p:grpSp>
        <p:grpSp>
          <p:nvGrpSpPr>
            <p:cNvPr id="926" name="Google Shape;926;g27fb0bff4a3_1_133"/>
            <p:cNvGrpSpPr/>
            <p:nvPr/>
          </p:nvGrpSpPr>
          <p:grpSpPr>
            <a:xfrm>
              <a:off x="3890727" y="2437486"/>
              <a:ext cx="967075" cy="529152"/>
              <a:chOff x="2224525" y="3938199"/>
              <a:chExt cx="967075" cy="529152"/>
            </a:xfrm>
          </p:grpSpPr>
          <p:pic>
            <p:nvPicPr>
              <p:cNvPr id="927" name="Google Shape;927;g27fb0bff4a3_1_133"/>
              <p:cNvPicPr preferRelativeResize="0"/>
              <p:nvPr/>
            </p:nvPicPr>
            <p:blipFill rotWithShape="1">
              <a:blip r:embed="rId3">
                <a:alphaModFix/>
              </a:blip>
              <a:srcRect l="57258" r="4213" b="59768"/>
              <a:stretch/>
            </p:blipFill>
            <p:spPr>
              <a:xfrm>
                <a:off x="2697025" y="3938200"/>
                <a:ext cx="494575" cy="529151"/>
              </a:xfrm>
              <a:prstGeom prst="rect">
                <a:avLst/>
              </a:prstGeom>
              <a:noFill/>
              <a:ln>
                <a:noFill/>
              </a:ln>
            </p:spPr>
          </p:pic>
          <p:pic>
            <p:nvPicPr>
              <p:cNvPr id="928" name="Google Shape;928;g27fb0bff4a3_1_133"/>
              <p:cNvPicPr preferRelativeResize="0"/>
              <p:nvPr/>
            </p:nvPicPr>
            <p:blipFill rotWithShape="1">
              <a:blip r:embed="rId3">
                <a:alphaModFix/>
              </a:blip>
              <a:srcRect l="64486" t="7273" b="52496"/>
              <a:stretch/>
            </p:blipFill>
            <p:spPr>
              <a:xfrm rot="10800000">
                <a:off x="2224525" y="3938199"/>
                <a:ext cx="455900" cy="529151"/>
              </a:xfrm>
              <a:prstGeom prst="rect">
                <a:avLst/>
              </a:prstGeom>
              <a:noFill/>
              <a:ln>
                <a:noFill/>
              </a:ln>
            </p:spPr>
          </p:pic>
        </p:grpSp>
        <p:grpSp>
          <p:nvGrpSpPr>
            <p:cNvPr id="929" name="Google Shape;929;g27fb0bff4a3_1_133"/>
            <p:cNvGrpSpPr/>
            <p:nvPr/>
          </p:nvGrpSpPr>
          <p:grpSpPr>
            <a:xfrm>
              <a:off x="3890727" y="2966649"/>
              <a:ext cx="1021203" cy="456100"/>
              <a:chOff x="1280397" y="3793924"/>
              <a:chExt cx="1021203" cy="456100"/>
            </a:xfrm>
          </p:grpSpPr>
          <p:pic>
            <p:nvPicPr>
              <p:cNvPr id="930" name="Google Shape;930;g27fb0bff4a3_1_133"/>
              <p:cNvPicPr preferRelativeResize="0"/>
              <p:nvPr/>
            </p:nvPicPr>
            <p:blipFill rotWithShape="1">
              <a:blip r:embed="rId3">
                <a:alphaModFix/>
              </a:blip>
              <a:srcRect l="57257" t="6217" b="59106"/>
              <a:stretch/>
            </p:blipFill>
            <p:spPr>
              <a:xfrm>
                <a:off x="1752900" y="3793925"/>
                <a:ext cx="548700" cy="456099"/>
              </a:xfrm>
              <a:prstGeom prst="rect">
                <a:avLst/>
              </a:prstGeom>
              <a:noFill/>
              <a:ln>
                <a:noFill/>
              </a:ln>
            </p:spPr>
          </p:pic>
          <p:pic>
            <p:nvPicPr>
              <p:cNvPr id="931" name="Google Shape;931;g27fb0bff4a3_1_133"/>
              <p:cNvPicPr preferRelativeResize="0"/>
              <p:nvPr/>
            </p:nvPicPr>
            <p:blipFill rotWithShape="1">
              <a:blip r:embed="rId3">
                <a:alphaModFix/>
              </a:blip>
              <a:srcRect l="68817" t="7709" b="58714"/>
              <a:stretch/>
            </p:blipFill>
            <p:spPr>
              <a:xfrm rot="10800000">
                <a:off x="1280397" y="3793924"/>
                <a:ext cx="400301" cy="441626"/>
              </a:xfrm>
              <a:prstGeom prst="rect">
                <a:avLst/>
              </a:prstGeom>
              <a:noFill/>
              <a:ln>
                <a:noFill/>
              </a:ln>
            </p:spPr>
          </p:pic>
        </p:grpSp>
      </p:grpSp>
      <p:pic>
        <p:nvPicPr>
          <p:cNvPr id="932" name="Google Shape;932;g27fb0bff4a3_1_133"/>
          <p:cNvPicPr preferRelativeResize="0"/>
          <p:nvPr/>
        </p:nvPicPr>
        <p:blipFill rotWithShape="1">
          <a:blip r:embed="rId4">
            <a:alphaModFix/>
          </a:blip>
          <a:srcRect/>
          <a:stretch/>
        </p:blipFill>
        <p:spPr>
          <a:xfrm>
            <a:off x="2029650" y="1944625"/>
            <a:ext cx="476100" cy="476100"/>
          </a:xfrm>
          <a:prstGeom prst="rect">
            <a:avLst/>
          </a:prstGeom>
          <a:noFill/>
          <a:ln>
            <a:noFill/>
          </a:ln>
        </p:spPr>
      </p:pic>
      <p:pic>
        <p:nvPicPr>
          <p:cNvPr id="933" name="Google Shape;933;g27fb0bff4a3_1_133"/>
          <p:cNvPicPr preferRelativeResize="0"/>
          <p:nvPr/>
        </p:nvPicPr>
        <p:blipFill rotWithShape="1">
          <a:blip r:embed="rId5">
            <a:alphaModFix/>
          </a:blip>
          <a:srcRect/>
          <a:stretch/>
        </p:blipFill>
        <p:spPr>
          <a:xfrm>
            <a:off x="7459325" y="1764313"/>
            <a:ext cx="831800" cy="836725"/>
          </a:xfrm>
          <a:prstGeom prst="rect">
            <a:avLst/>
          </a:prstGeom>
          <a:noFill/>
          <a:ln>
            <a:noFill/>
          </a:ln>
        </p:spPr>
      </p:pic>
      <p:sp>
        <p:nvSpPr>
          <p:cNvPr id="2" name="Slide Number Placeholder 1">
            <a:extLst>
              <a:ext uri="{FF2B5EF4-FFF2-40B4-BE49-F238E27FC236}">
                <a16:creationId xmlns:a16="http://schemas.microsoft.com/office/drawing/2014/main" id="{A0203BA3-8AB9-8737-805F-D334F3F314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89</a:t>
            </a:fld>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279b92abac6_1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Basics and commonalities: what we can’t say enough!</a:t>
            </a:r>
            <a:endParaRPr/>
          </a:p>
        </p:txBody>
      </p:sp>
      <p:sp>
        <p:nvSpPr>
          <p:cNvPr id="126" name="Google Shape;126;g279b92abac6_1_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4999"/>
              </a:lnSpc>
              <a:spcBef>
                <a:spcPts val="0"/>
              </a:spcBef>
              <a:spcAft>
                <a:spcPts val="0"/>
              </a:spcAft>
              <a:buSzPts val="1800"/>
              <a:buChar char="●"/>
            </a:pPr>
            <a:r>
              <a:rPr lang="en-GB"/>
              <a:t>Prepare - Prepare - Prepare…</a:t>
            </a:r>
            <a:br>
              <a:rPr lang="en-GB"/>
            </a:br>
            <a:endParaRPr/>
          </a:p>
          <a:p>
            <a:pPr marL="457200" lvl="0" indent="-342900" algn="l" rtl="0">
              <a:lnSpc>
                <a:spcPct val="114999"/>
              </a:lnSpc>
              <a:spcBef>
                <a:spcPts val="0"/>
              </a:spcBef>
              <a:spcAft>
                <a:spcPts val="0"/>
              </a:spcAft>
              <a:buSzPts val="1800"/>
              <a:buChar char="●"/>
            </a:pPr>
            <a:r>
              <a:rPr lang="en-GB"/>
              <a:t>Know what you are talking about</a:t>
            </a:r>
            <a:br>
              <a:rPr lang="en-GB"/>
            </a:br>
            <a:endParaRPr/>
          </a:p>
          <a:p>
            <a:pPr marL="457200" lvl="0" indent="-342900" algn="l" rtl="0">
              <a:lnSpc>
                <a:spcPct val="114999"/>
              </a:lnSpc>
              <a:spcBef>
                <a:spcPts val="0"/>
              </a:spcBef>
              <a:spcAft>
                <a:spcPts val="0"/>
              </a:spcAft>
              <a:buSzPts val="1800"/>
              <a:buChar char="●"/>
            </a:pPr>
            <a:r>
              <a:rPr lang="en-GB"/>
              <a:t>Make a </a:t>
            </a:r>
            <a:r>
              <a:rPr lang="en-GB" b="1"/>
              <a:t>story </a:t>
            </a:r>
            <a:r>
              <a:rPr lang="en-GB"/>
              <a:t>out of what you want to convey</a:t>
            </a:r>
            <a:br>
              <a:rPr lang="en-GB"/>
            </a:br>
            <a:endParaRPr/>
          </a:p>
          <a:p>
            <a:pPr marL="457200" lvl="0" indent="-342900" algn="l" rtl="0">
              <a:lnSpc>
                <a:spcPct val="114999"/>
              </a:lnSpc>
              <a:spcBef>
                <a:spcPts val="0"/>
              </a:spcBef>
              <a:spcAft>
                <a:spcPts val="0"/>
              </a:spcAft>
              <a:buSzPts val="1800"/>
              <a:buChar char="●"/>
            </a:pPr>
            <a:r>
              <a:rPr lang="en-GB"/>
              <a:t>Everything you say </a:t>
            </a:r>
            <a:r>
              <a:rPr lang="en-GB" b="1"/>
              <a:t>must </a:t>
            </a:r>
            <a:r>
              <a:rPr lang="en-GB"/>
              <a:t>be related to that story</a:t>
            </a:r>
            <a:br>
              <a:rPr lang="en-GB"/>
            </a:br>
            <a:endParaRPr/>
          </a:p>
          <a:p>
            <a:pPr marL="457200" lvl="0" indent="-342900" algn="l" rtl="0">
              <a:lnSpc>
                <a:spcPct val="114999"/>
              </a:lnSpc>
              <a:spcBef>
                <a:spcPts val="0"/>
              </a:spcBef>
              <a:spcAft>
                <a:spcPts val="0"/>
              </a:spcAft>
              <a:buSzPts val="1800"/>
              <a:buChar char="●"/>
            </a:pPr>
            <a:r>
              <a:rPr lang="en-GB"/>
              <a:t>Be careful with the use of generative AI for writing </a:t>
            </a:r>
            <a:br>
              <a:rPr lang="en-GB"/>
            </a:br>
            <a:endParaRPr/>
          </a:p>
          <a:p>
            <a:pPr marL="457200" lvl="0" indent="-342900" algn="l" rtl="0">
              <a:lnSpc>
                <a:spcPct val="114999"/>
              </a:lnSpc>
              <a:spcBef>
                <a:spcPts val="0"/>
              </a:spcBef>
              <a:spcAft>
                <a:spcPts val="0"/>
              </a:spcAft>
              <a:buSzPts val="1800"/>
              <a:buChar char="●"/>
            </a:pPr>
            <a:r>
              <a:rPr lang="en-GB"/>
              <a:t>Be aware of time or space limits - and ensure you fit into them</a:t>
            </a:r>
            <a:endParaRPr/>
          </a:p>
        </p:txBody>
      </p:sp>
      <p:pic>
        <p:nvPicPr>
          <p:cNvPr id="129" name="Google Shape;129;g279b92abac6_1_0"/>
          <p:cNvPicPr preferRelativeResize="0"/>
          <p:nvPr/>
        </p:nvPicPr>
        <p:blipFill rotWithShape="1">
          <a:blip r:embed="rId3">
            <a:alphaModFix/>
          </a:blip>
          <a:srcRect/>
          <a:stretch/>
        </p:blipFill>
        <p:spPr>
          <a:xfrm>
            <a:off x="5896091" y="1152475"/>
            <a:ext cx="671799" cy="631075"/>
          </a:xfrm>
          <a:prstGeom prst="rect">
            <a:avLst/>
          </a:prstGeom>
          <a:noFill/>
          <a:ln>
            <a:noFill/>
          </a:ln>
        </p:spPr>
      </p:pic>
      <p:pic>
        <p:nvPicPr>
          <p:cNvPr id="130" name="Google Shape;130;g279b92abac6_1_0"/>
          <p:cNvPicPr preferRelativeResize="0"/>
          <p:nvPr/>
        </p:nvPicPr>
        <p:blipFill rotWithShape="1">
          <a:blip r:embed="rId3">
            <a:alphaModFix/>
          </a:blip>
          <a:srcRect/>
          <a:stretch/>
        </p:blipFill>
        <p:spPr>
          <a:xfrm>
            <a:off x="6567890" y="1152475"/>
            <a:ext cx="671799" cy="631075"/>
          </a:xfrm>
          <a:prstGeom prst="rect">
            <a:avLst/>
          </a:prstGeom>
          <a:noFill/>
          <a:ln>
            <a:noFill/>
          </a:ln>
        </p:spPr>
      </p:pic>
      <p:pic>
        <p:nvPicPr>
          <p:cNvPr id="131" name="Google Shape;131;g279b92abac6_1_0"/>
          <p:cNvPicPr preferRelativeResize="0"/>
          <p:nvPr/>
        </p:nvPicPr>
        <p:blipFill rotWithShape="1">
          <a:blip r:embed="rId3">
            <a:alphaModFix/>
          </a:blip>
          <a:srcRect/>
          <a:stretch/>
        </p:blipFill>
        <p:spPr>
          <a:xfrm>
            <a:off x="5294956" y="1152475"/>
            <a:ext cx="671799" cy="631075"/>
          </a:xfrm>
          <a:prstGeom prst="rect">
            <a:avLst/>
          </a:prstGeom>
          <a:noFill/>
          <a:ln>
            <a:noFill/>
          </a:ln>
        </p:spPr>
      </p:pic>
      <p:sp>
        <p:nvSpPr>
          <p:cNvPr id="2" name="Slide Number Placeholder 1">
            <a:extLst>
              <a:ext uri="{FF2B5EF4-FFF2-40B4-BE49-F238E27FC236}">
                <a16:creationId xmlns:a16="http://schemas.microsoft.com/office/drawing/2014/main" id="{2D6D99E9-1A17-C79F-B9E5-D9A4C76A3F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a:t>
            </a:fld>
            <a:endParaRPr lang="en-GB"/>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g2f0d885b75e_0_17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Poster presentation is interactive</a:t>
            </a:r>
            <a:endParaRPr/>
          </a:p>
        </p:txBody>
      </p:sp>
      <p:sp>
        <p:nvSpPr>
          <p:cNvPr id="939" name="Google Shape;939;g2f0d885b75e_0_171"/>
          <p:cNvSpPr txBox="1">
            <a:spLocks noGrp="1"/>
          </p:cNvSpPr>
          <p:nvPr>
            <p:ph type="body" idx="1"/>
          </p:nvPr>
        </p:nvSpPr>
        <p:spPr>
          <a:xfrm>
            <a:off x="311700" y="1152475"/>
            <a:ext cx="63540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One on one (or several) discussions</a:t>
            </a:r>
            <a:br>
              <a:rPr lang="en-GB"/>
            </a:br>
            <a:endParaRPr/>
          </a:p>
          <a:p>
            <a:pPr marL="457200" lvl="0" indent="-342900" algn="l" rtl="0">
              <a:lnSpc>
                <a:spcPct val="115000"/>
              </a:lnSpc>
              <a:spcBef>
                <a:spcPts val="0"/>
              </a:spcBef>
              <a:spcAft>
                <a:spcPts val="0"/>
              </a:spcAft>
              <a:buSzPts val="1800"/>
              <a:buChar char="●"/>
            </a:pPr>
            <a:r>
              <a:rPr lang="en-GB"/>
              <a:t>Keep to your narrative and remember your take home message</a:t>
            </a:r>
            <a:br>
              <a:rPr lang="en-GB"/>
            </a:br>
            <a:endParaRPr/>
          </a:p>
        </p:txBody>
      </p:sp>
      <p:pic>
        <p:nvPicPr>
          <p:cNvPr id="941" name="Google Shape;941;g2f0d885b75e_0_171"/>
          <p:cNvPicPr preferRelativeResize="0"/>
          <p:nvPr/>
        </p:nvPicPr>
        <p:blipFill rotWithShape="1">
          <a:blip r:embed="rId3">
            <a:alphaModFix/>
          </a:blip>
          <a:srcRect/>
          <a:stretch/>
        </p:blipFill>
        <p:spPr>
          <a:xfrm>
            <a:off x="7640124" y="663245"/>
            <a:ext cx="1067701" cy="789843"/>
          </a:xfrm>
          <a:prstGeom prst="rect">
            <a:avLst/>
          </a:prstGeom>
          <a:noFill/>
          <a:ln>
            <a:noFill/>
          </a:ln>
        </p:spPr>
      </p:pic>
      <p:pic>
        <p:nvPicPr>
          <p:cNvPr id="942" name="Google Shape;942;g2f0d885b75e_0_171"/>
          <p:cNvPicPr preferRelativeResize="0"/>
          <p:nvPr/>
        </p:nvPicPr>
        <p:blipFill rotWithShape="1">
          <a:blip r:embed="rId4">
            <a:alphaModFix/>
          </a:blip>
          <a:srcRect/>
          <a:stretch/>
        </p:blipFill>
        <p:spPr>
          <a:xfrm>
            <a:off x="7114449" y="174669"/>
            <a:ext cx="634650" cy="843057"/>
          </a:xfrm>
          <a:prstGeom prst="rect">
            <a:avLst/>
          </a:prstGeom>
          <a:noFill/>
          <a:ln>
            <a:noFill/>
          </a:ln>
        </p:spPr>
      </p:pic>
      <p:pic>
        <p:nvPicPr>
          <p:cNvPr id="943" name="Google Shape;943;g2f0d885b75e_0_171"/>
          <p:cNvPicPr preferRelativeResize="0"/>
          <p:nvPr/>
        </p:nvPicPr>
        <p:blipFill rotWithShape="1">
          <a:blip r:embed="rId5">
            <a:alphaModFix/>
          </a:blip>
          <a:srcRect/>
          <a:stretch/>
        </p:blipFill>
        <p:spPr>
          <a:xfrm>
            <a:off x="7517750" y="1524275"/>
            <a:ext cx="483249" cy="834754"/>
          </a:xfrm>
          <a:prstGeom prst="rect">
            <a:avLst/>
          </a:prstGeom>
          <a:noFill/>
          <a:ln>
            <a:noFill/>
          </a:ln>
        </p:spPr>
      </p:pic>
      <p:pic>
        <p:nvPicPr>
          <p:cNvPr id="944" name="Google Shape;944;g2f0d885b75e_0_171"/>
          <p:cNvPicPr preferRelativeResize="0"/>
          <p:nvPr/>
        </p:nvPicPr>
        <p:blipFill rotWithShape="1">
          <a:blip r:embed="rId6">
            <a:alphaModFix/>
          </a:blip>
          <a:srcRect/>
          <a:stretch/>
        </p:blipFill>
        <p:spPr>
          <a:xfrm>
            <a:off x="6878574" y="947582"/>
            <a:ext cx="483251" cy="944218"/>
          </a:xfrm>
          <a:prstGeom prst="rect">
            <a:avLst/>
          </a:prstGeom>
          <a:noFill/>
          <a:ln>
            <a:noFill/>
          </a:ln>
        </p:spPr>
      </p:pic>
      <p:sp>
        <p:nvSpPr>
          <p:cNvPr id="2" name="Slide Number Placeholder 1">
            <a:extLst>
              <a:ext uri="{FF2B5EF4-FFF2-40B4-BE49-F238E27FC236}">
                <a16:creationId xmlns:a16="http://schemas.microsoft.com/office/drawing/2014/main" id="{B0A0C241-D6DC-F823-9965-57B2237BC9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90</a:t>
            </a:fld>
            <a:endParaRPr lang="en-GB"/>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g27fb0bff4a3_2_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Poster presentation is interactive</a:t>
            </a:r>
            <a:endParaRPr/>
          </a:p>
        </p:txBody>
      </p:sp>
      <p:sp>
        <p:nvSpPr>
          <p:cNvPr id="950" name="Google Shape;950;g27fb0bff4a3_2_12"/>
          <p:cNvSpPr txBox="1">
            <a:spLocks noGrp="1"/>
          </p:cNvSpPr>
          <p:nvPr>
            <p:ph type="body" idx="1"/>
          </p:nvPr>
        </p:nvSpPr>
        <p:spPr>
          <a:xfrm>
            <a:off x="311700" y="1152475"/>
            <a:ext cx="63540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One on one (or several) discussions</a:t>
            </a:r>
            <a:br>
              <a:rPr lang="en-GB"/>
            </a:br>
            <a:endParaRPr/>
          </a:p>
          <a:p>
            <a:pPr marL="457200" lvl="0" indent="-342900" algn="l" rtl="0">
              <a:lnSpc>
                <a:spcPct val="115000"/>
              </a:lnSpc>
              <a:spcBef>
                <a:spcPts val="0"/>
              </a:spcBef>
              <a:spcAft>
                <a:spcPts val="0"/>
              </a:spcAft>
              <a:buSzPts val="1800"/>
              <a:buChar char="●"/>
            </a:pPr>
            <a:r>
              <a:rPr lang="en-GB"/>
              <a:t>Keep to your narrative and remember your take home message</a:t>
            </a:r>
            <a:br>
              <a:rPr lang="en-GB"/>
            </a:br>
            <a:endParaRPr/>
          </a:p>
          <a:p>
            <a:pPr marL="457200" lvl="0" indent="-342900" algn="l" rtl="0">
              <a:lnSpc>
                <a:spcPct val="115000"/>
              </a:lnSpc>
              <a:spcBef>
                <a:spcPts val="0"/>
              </a:spcBef>
              <a:spcAft>
                <a:spcPts val="0"/>
              </a:spcAft>
              <a:buSzPts val="1800"/>
              <a:buChar char="●"/>
            </a:pPr>
            <a:r>
              <a:rPr lang="en-GB"/>
              <a:t>Be present and engaging - speak in the official language of the conference</a:t>
            </a:r>
            <a:endParaRPr/>
          </a:p>
          <a:p>
            <a:pPr marL="45720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a:p>
        </p:txBody>
      </p:sp>
      <p:pic>
        <p:nvPicPr>
          <p:cNvPr id="952" name="Google Shape;952;g27fb0bff4a3_2_12"/>
          <p:cNvPicPr preferRelativeResize="0"/>
          <p:nvPr/>
        </p:nvPicPr>
        <p:blipFill rotWithShape="1">
          <a:blip r:embed="rId3">
            <a:alphaModFix/>
          </a:blip>
          <a:srcRect l="32599" t="26233" r="35502" b="7815"/>
          <a:stretch/>
        </p:blipFill>
        <p:spPr>
          <a:xfrm flipH="1">
            <a:off x="6301951" y="725248"/>
            <a:ext cx="398635" cy="799026"/>
          </a:xfrm>
          <a:prstGeom prst="rect">
            <a:avLst/>
          </a:prstGeom>
          <a:noFill/>
          <a:ln>
            <a:noFill/>
          </a:ln>
        </p:spPr>
      </p:pic>
      <p:pic>
        <p:nvPicPr>
          <p:cNvPr id="953" name="Google Shape;953;g27fb0bff4a3_2_12"/>
          <p:cNvPicPr preferRelativeResize="0"/>
          <p:nvPr/>
        </p:nvPicPr>
        <p:blipFill rotWithShape="1">
          <a:blip r:embed="rId4">
            <a:alphaModFix/>
          </a:blip>
          <a:srcRect/>
          <a:stretch/>
        </p:blipFill>
        <p:spPr>
          <a:xfrm>
            <a:off x="7640124" y="663245"/>
            <a:ext cx="1067701" cy="789843"/>
          </a:xfrm>
          <a:prstGeom prst="rect">
            <a:avLst/>
          </a:prstGeom>
          <a:noFill/>
          <a:ln>
            <a:noFill/>
          </a:ln>
        </p:spPr>
      </p:pic>
      <p:pic>
        <p:nvPicPr>
          <p:cNvPr id="954" name="Google Shape;954;g27fb0bff4a3_2_12"/>
          <p:cNvPicPr preferRelativeResize="0"/>
          <p:nvPr/>
        </p:nvPicPr>
        <p:blipFill rotWithShape="1">
          <a:blip r:embed="rId5">
            <a:alphaModFix/>
          </a:blip>
          <a:srcRect/>
          <a:stretch/>
        </p:blipFill>
        <p:spPr>
          <a:xfrm>
            <a:off x="7114449" y="174669"/>
            <a:ext cx="634650" cy="843057"/>
          </a:xfrm>
          <a:prstGeom prst="rect">
            <a:avLst/>
          </a:prstGeom>
          <a:noFill/>
          <a:ln>
            <a:noFill/>
          </a:ln>
        </p:spPr>
      </p:pic>
      <p:pic>
        <p:nvPicPr>
          <p:cNvPr id="955" name="Google Shape;955;g27fb0bff4a3_2_12"/>
          <p:cNvPicPr preferRelativeResize="0"/>
          <p:nvPr/>
        </p:nvPicPr>
        <p:blipFill rotWithShape="1">
          <a:blip r:embed="rId6">
            <a:alphaModFix/>
          </a:blip>
          <a:srcRect/>
          <a:stretch/>
        </p:blipFill>
        <p:spPr>
          <a:xfrm>
            <a:off x="7517750" y="1524275"/>
            <a:ext cx="483249" cy="834754"/>
          </a:xfrm>
          <a:prstGeom prst="rect">
            <a:avLst/>
          </a:prstGeom>
          <a:noFill/>
          <a:ln>
            <a:noFill/>
          </a:ln>
        </p:spPr>
      </p:pic>
      <p:pic>
        <p:nvPicPr>
          <p:cNvPr id="956" name="Google Shape;956;g27fb0bff4a3_2_12"/>
          <p:cNvPicPr preferRelativeResize="0"/>
          <p:nvPr/>
        </p:nvPicPr>
        <p:blipFill rotWithShape="1">
          <a:blip r:embed="rId7">
            <a:alphaModFix/>
          </a:blip>
          <a:srcRect/>
          <a:stretch/>
        </p:blipFill>
        <p:spPr>
          <a:xfrm>
            <a:off x="6878574" y="947582"/>
            <a:ext cx="483251" cy="944218"/>
          </a:xfrm>
          <a:prstGeom prst="rect">
            <a:avLst/>
          </a:prstGeom>
          <a:noFill/>
          <a:ln>
            <a:noFill/>
          </a:ln>
        </p:spPr>
      </p:pic>
      <p:sp>
        <p:nvSpPr>
          <p:cNvPr id="2" name="Slide Number Placeholder 1">
            <a:extLst>
              <a:ext uri="{FF2B5EF4-FFF2-40B4-BE49-F238E27FC236}">
                <a16:creationId xmlns:a16="http://schemas.microsoft.com/office/drawing/2014/main" id="{841B52DD-BB37-EBDB-B9AA-A0D0C88D2E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91</a:t>
            </a:fld>
            <a:endParaRPr lang="en-GB"/>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g27fb0bff4a3_2_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Poster presentation is interactive</a:t>
            </a:r>
            <a:endParaRPr/>
          </a:p>
        </p:txBody>
      </p:sp>
      <p:sp>
        <p:nvSpPr>
          <p:cNvPr id="962" name="Google Shape;962;g27fb0bff4a3_2_23"/>
          <p:cNvSpPr txBox="1">
            <a:spLocks noGrp="1"/>
          </p:cNvSpPr>
          <p:nvPr>
            <p:ph type="body" idx="1"/>
          </p:nvPr>
        </p:nvSpPr>
        <p:spPr>
          <a:xfrm>
            <a:off x="311700" y="1152475"/>
            <a:ext cx="6354000" cy="34164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SzPts val="1800"/>
              <a:buChar char="●"/>
            </a:pPr>
            <a:r>
              <a:rPr lang="en-GB"/>
              <a:t>One on one (or several) discussions</a:t>
            </a:r>
            <a:br>
              <a:rPr lang="en-GB"/>
            </a:br>
            <a:endParaRPr/>
          </a:p>
          <a:p>
            <a:pPr marL="457200" lvl="0" indent="-342900" algn="l" rtl="0">
              <a:lnSpc>
                <a:spcPct val="115000"/>
              </a:lnSpc>
              <a:spcBef>
                <a:spcPts val="0"/>
              </a:spcBef>
              <a:spcAft>
                <a:spcPts val="0"/>
              </a:spcAft>
              <a:buSzPts val="1800"/>
              <a:buChar char="●"/>
            </a:pPr>
            <a:r>
              <a:rPr lang="en-GB"/>
              <a:t>Keep to your narrative and remember your take home message</a:t>
            </a:r>
            <a:br>
              <a:rPr lang="en-GB"/>
            </a:br>
            <a:endParaRPr/>
          </a:p>
          <a:p>
            <a:pPr marL="457200" lvl="0" indent="-342900" algn="l" rtl="0">
              <a:lnSpc>
                <a:spcPct val="115000"/>
              </a:lnSpc>
              <a:spcBef>
                <a:spcPts val="0"/>
              </a:spcBef>
              <a:spcAft>
                <a:spcPts val="0"/>
              </a:spcAft>
              <a:buSzPts val="1800"/>
              <a:buChar char="●"/>
            </a:pPr>
            <a:r>
              <a:rPr lang="en-GB"/>
              <a:t>Be present and engaging - speak in the official language of the conference</a:t>
            </a:r>
            <a:endParaRPr/>
          </a:p>
          <a:p>
            <a:pPr marL="457200" lvl="0" indent="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Char char="●"/>
            </a:pPr>
            <a:r>
              <a:rPr lang="en-GB"/>
              <a:t>Meet other researchers in person and exchange ideas</a:t>
            </a:r>
            <a:br>
              <a:rPr lang="en-GB"/>
            </a:br>
            <a:endParaRPr/>
          </a:p>
          <a:p>
            <a:pPr marL="457200" lvl="0" indent="-342900" algn="l" rtl="0">
              <a:lnSpc>
                <a:spcPct val="115000"/>
              </a:lnSpc>
              <a:spcBef>
                <a:spcPts val="0"/>
              </a:spcBef>
              <a:spcAft>
                <a:spcPts val="0"/>
              </a:spcAft>
              <a:buSzPts val="1800"/>
              <a:buChar char="●"/>
            </a:pPr>
            <a:r>
              <a:rPr lang="en-GB"/>
              <a:t>Expand your network even for the shy and introvert</a:t>
            </a:r>
            <a:endParaRPr/>
          </a:p>
        </p:txBody>
      </p:sp>
      <p:pic>
        <p:nvPicPr>
          <p:cNvPr id="964" name="Google Shape;964;g27fb0bff4a3_2_23"/>
          <p:cNvPicPr preferRelativeResize="0"/>
          <p:nvPr/>
        </p:nvPicPr>
        <p:blipFill rotWithShape="1">
          <a:blip r:embed="rId3">
            <a:alphaModFix/>
          </a:blip>
          <a:srcRect l="32599" t="26233" r="35502" b="7815"/>
          <a:stretch/>
        </p:blipFill>
        <p:spPr>
          <a:xfrm flipH="1">
            <a:off x="6301951" y="725248"/>
            <a:ext cx="398635" cy="799026"/>
          </a:xfrm>
          <a:prstGeom prst="rect">
            <a:avLst/>
          </a:prstGeom>
          <a:noFill/>
          <a:ln>
            <a:noFill/>
          </a:ln>
        </p:spPr>
      </p:pic>
      <p:pic>
        <p:nvPicPr>
          <p:cNvPr id="965" name="Google Shape;965;g27fb0bff4a3_2_23"/>
          <p:cNvPicPr preferRelativeResize="0"/>
          <p:nvPr/>
        </p:nvPicPr>
        <p:blipFill rotWithShape="1">
          <a:blip r:embed="rId4">
            <a:alphaModFix/>
          </a:blip>
          <a:srcRect/>
          <a:stretch/>
        </p:blipFill>
        <p:spPr>
          <a:xfrm>
            <a:off x="7640124" y="663245"/>
            <a:ext cx="1067701" cy="789843"/>
          </a:xfrm>
          <a:prstGeom prst="rect">
            <a:avLst/>
          </a:prstGeom>
          <a:noFill/>
          <a:ln>
            <a:noFill/>
          </a:ln>
        </p:spPr>
      </p:pic>
      <p:pic>
        <p:nvPicPr>
          <p:cNvPr id="966" name="Google Shape;966;g27fb0bff4a3_2_23"/>
          <p:cNvPicPr preferRelativeResize="0"/>
          <p:nvPr/>
        </p:nvPicPr>
        <p:blipFill rotWithShape="1">
          <a:blip r:embed="rId5">
            <a:alphaModFix/>
          </a:blip>
          <a:srcRect/>
          <a:stretch/>
        </p:blipFill>
        <p:spPr>
          <a:xfrm>
            <a:off x="7114449" y="174669"/>
            <a:ext cx="634650" cy="843057"/>
          </a:xfrm>
          <a:prstGeom prst="rect">
            <a:avLst/>
          </a:prstGeom>
          <a:noFill/>
          <a:ln>
            <a:noFill/>
          </a:ln>
        </p:spPr>
      </p:pic>
      <p:pic>
        <p:nvPicPr>
          <p:cNvPr id="967" name="Google Shape;967;g27fb0bff4a3_2_23"/>
          <p:cNvPicPr preferRelativeResize="0"/>
          <p:nvPr/>
        </p:nvPicPr>
        <p:blipFill rotWithShape="1">
          <a:blip r:embed="rId6">
            <a:alphaModFix/>
          </a:blip>
          <a:srcRect/>
          <a:stretch/>
        </p:blipFill>
        <p:spPr>
          <a:xfrm>
            <a:off x="7517750" y="1524275"/>
            <a:ext cx="483249" cy="834754"/>
          </a:xfrm>
          <a:prstGeom prst="rect">
            <a:avLst/>
          </a:prstGeom>
          <a:noFill/>
          <a:ln>
            <a:noFill/>
          </a:ln>
        </p:spPr>
      </p:pic>
      <p:pic>
        <p:nvPicPr>
          <p:cNvPr id="968" name="Google Shape;968;g27fb0bff4a3_2_23"/>
          <p:cNvPicPr preferRelativeResize="0"/>
          <p:nvPr/>
        </p:nvPicPr>
        <p:blipFill rotWithShape="1">
          <a:blip r:embed="rId7">
            <a:alphaModFix/>
          </a:blip>
          <a:srcRect/>
          <a:stretch/>
        </p:blipFill>
        <p:spPr>
          <a:xfrm>
            <a:off x="6878574" y="947582"/>
            <a:ext cx="483251" cy="944218"/>
          </a:xfrm>
          <a:prstGeom prst="rect">
            <a:avLst/>
          </a:prstGeom>
          <a:noFill/>
          <a:ln>
            <a:noFill/>
          </a:ln>
        </p:spPr>
      </p:pic>
      <p:sp>
        <p:nvSpPr>
          <p:cNvPr id="2" name="Slide Number Placeholder 1">
            <a:extLst>
              <a:ext uri="{FF2B5EF4-FFF2-40B4-BE49-F238E27FC236}">
                <a16:creationId xmlns:a16="http://schemas.microsoft.com/office/drawing/2014/main" id="{6A4F7799-B687-2050-6F79-CA62812AD2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92</a:t>
            </a:fld>
            <a:endParaRPr lang="en-GB"/>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g2f0d885b75e_0_182"/>
          <p:cNvSpPr txBox="1">
            <a:spLocks noGrp="1"/>
          </p:cNvSpPr>
          <p:nvPr>
            <p:ph type="title"/>
          </p:nvPr>
        </p:nvSpPr>
        <p:spPr>
          <a:xfrm>
            <a:off x="311700" y="1106125"/>
            <a:ext cx="6897900" cy="1963500"/>
          </a:xfrm>
          <a:prstGeom prst="rect">
            <a:avLst/>
          </a:prstGeom>
          <a:noFill/>
          <a:ln>
            <a:noFill/>
          </a:ln>
        </p:spPr>
        <p:txBody>
          <a:bodyPr spcFirstLastPara="1" wrap="square" lIns="91425" tIns="91425" rIns="91425" bIns="91425" anchor="b" anchorCtr="0">
            <a:normAutofit/>
          </a:bodyPr>
          <a:lstStyle/>
          <a:p>
            <a:pPr marL="0" lvl="0" indent="0" algn="ctr" rtl="0">
              <a:lnSpc>
                <a:spcPct val="90000"/>
              </a:lnSpc>
              <a:spcBef>
                <a:spcPts val="0"/>
              </a:spcBef>
              <a:spcAft>
                <a:spcPts val="0"/>
              </a:spcAft>
              <a:buSzPts val="990"/>
              <a:buNone/>
            </a:pPr>
            <a:r>
              <a:rPr lang="en-GB" b="1"/>
              <a:t>Demo</a:t>
            </a:r>
            <a:endParaRPr/>
          </a:p>
        </p:txBody>
      </p:sp>
      <p:pic>
        <p:nvPicPr>
          <p:cNvPr id="975" name="Google Shape;975;g2f0d885b75e_0_182"/>
          <p:cNvPicPr preferRelativeResize="0"/>
          <p:nvPr/>
        </p:nvPicPr>
        <p:blipFill rotWithShape="1">
          <a:blip r:embed="rId3">
            <a:alphaModFix/>
          </a:blip>
          <a:srcRect/>
          <a:stretch/>
        </p:blipFill>
        <p:spPr>
          <a:xfrm>
            <a:off x="7317275" y="2962039"/>
            <a:ext cx="1196551" cy="1424699"/>
          </a:xfrm>
          <a:prstGeom prst="rect">
            <a:avLst/>
          </a:prstGeom>
          <a:noFill/>
          <a:ln>
            <a:noFill/>
          </a:ln>
        </p:spPr>
      </p:pic>
      <p:pic>
        <p:nvPicPr>
          <p:cNvPr id="976" name="Google Shape;976;g2f0d885b75e_0_182"/>
          <p:cNvPicPr preferRelativeResize="0"/>
          <p:nvPr/>
        </p:nvPicPr>
        <p:blipFill rotWithShape="1">
          <a:blip r:embed="rId4">
            <a:alphaModFix/>
          </a:blip>
          <a:srcRect/>
          <a:stretch/>
        </p:blipFill>
        <p:spPr>
          <a:xfrm>
            <a:off x="6616201" y="2318562"/>
            <a:ext cx="927975" cy="1232675"/>
          </a:xfrm>
          <a:prstGeom prst="rect">
            <a:avLst/>
          </a:prstGeom>
          <a:noFill/>
          <a:ln>
            <a:noFill/>
          </a:ln>
        </p:spPr>
      </p:pic>
      <p:pic>
        <p:nvPicPr>
          <p:cNvPr id="977" name="Google Shape;977;g2f0d885b75e_0_182"/>
          <p:cNvPicPr preferRelativeResize="0"/>
          <p:nvPr/>
        </p:nvPicPr>
        <p:blipFill rotWithShape="1">
          <a:blip r:embed="rId4">
            <a:alphaModFix/>
          </a:blip>
          <a:srcRect/>
          <a:stretch/>
        </p:blipFill>
        <p:spPr>
          <a:xfrm>
            <a:off x="6495501" y="3762400"/>
            <a:ext cx="927975" cy="1232675"/>
          </a:xfrm>
          <a:prstGeom prst="rect">
            <a:avLst/>
          </a:prstGeom>
          <a:noFill/>
          <a:ln>
            <a:noFill/>
          </a:ln>
        </p:spPr>
      </p:pic>
      <p:pic>
        <p:nvPicPr>
          <p:cNvPr id="978" name="Google Shape;978;g2f0d885b75e_0_182"/>
          <p:cNvPicPr preferRelativeResize="0"/>
          <p:nvPr/>
        </p:nvPicPr>
        <p:blipFill rotWithShape="1">
          <a:blip r:embed="rId4">
            <a:alphaModFix/>
          </a:blip>
          <a:srcRect/>
          <a:stretch/>
        </p:blipFill>
        <p:spPr>
          <a:xfrm>
            <a:off x="5796051" y="3154075"/>
            <a:ext cx="927975" cy="1232675"/>
          </a:xfrm>
          <a:prstGeom prst="rect">
            <a:avLst/>
          </a:prstGeom>
          <a:noFill/>
          <a:ln>
            <a:noFill/>
          </a:ln>
        </p:spPr>
      </p:pic>
      <p:sp>
        <p:nvSpPr>
          <p:cNvPr id="2" name="Slide Number Placeholder 1">
            <a:extLst>
              <a:ext uri="{FF2B5EF4-FFF2-40B4-BE49-F238E27FC236}">
                <a16:creationId xmlns:a16="http://schemas.microsoft.com/office/drawing/2014/main" id="{8CDD40F0-FBE1-873A-D6EE-0DCB6C7505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93</a:t>
            </a:fld>
            <a:endParaRPr lang="en-GB"/>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g2f0d885b75e_0_19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Demos are the best way to show off new applications</a:t>
            </a:r>
            <a:endParaRPr/>
          </a:p>
        </p:txBody>
      </p:sp>
      <p:sp>
        <p:nvSpPr>
          <p:cNvPr id="984" name="Google Shape;984;g2f0d885b75e_0_191"/>
          <p:cNvSpPr txBox="1">
            <a:spLocks noGrp="1"/>
          </p:cNvSpPr>
          <p:nvPr>
            <p:ph type="body" idx="1"/>
          </p:nvPr>
        </p:nvSpPr>
        <p:spPr>
          <a:xfrm>
            <a:off x="311700" y="1152475"/>
            <a:ext cx="7968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Some papers introduce a new tool or application</a:t>
            </a:r>
            <a:br>
              <a:rPr lang="en-GB"/>
            </a:br>
            <a:endParaRPr/>
          </a:p>
          <a:p>
            <a:pPr marL="457200" lvl="0" indent="-342900" algn="l" rtl="0">
              <a:lnSpc>
                <a:spcPct val="115000"/>
              </a:lnSpc>
              <a:spcBef>
                <a:spcPts val="0"/>
              </a:spcBef>
              <a:spcAft>
                <a:spcPts val="0"/>
              </a:spcAft>
              <a:buSzPts val="1800"/>
              <a:buChar char="●"/>
            </a:pPr>
            <a:r>
              <a:rPr lang="en-GB"/>
              <a:t>Demos are the best way to present applications in practice</a:t>
            </a:r>
            <a:br>
              <a:rPr lang="en-GB"/>
            </a:br>
            <a:endParaRPr/>
          </a:p>
          <a:p>
            <a:pPr marL="457200" lvl="0" indent="-342900" algn="l" rtl="0">
              <a:lnSpc>
                <a:spcPct val="115000"/>
              </a:lnSpc>
              <a:spcBef>
                <a:spcPts val="0"/>
              </a:spcBef>
              <a:spcAft>
                <a:spcPts val="0"/>
              </a:spcAft>
              <a:buSzPts val="1800"/>
              <a:buChar char="●"/>
            </a:pPr>
            <a:r>
              <a:rPr lang="en-GB"/>
              <a:t>Demos allows others to interact with the application and discuss it with you directly</a:t>
            </a:r>
            <a:br>
              <a:rPr lang="en-GB"/>
            </a:br>
            <a:endParaRPr/>
          </a:p>
          <a:p>
            <a:pPr marL="457200" lvl="0" indent="-342900" algn="l" rtl="0">
              <a:lnSpc>
                <a:spcPct val="115000"/>
              </a:lnSpc>
              <a:spcBef>
                <a:spcPts val="0"/>
              </a:spcBef>
              <a:spcAft>
                <a:spcPts val="0"/>
              </a:spcAft>
              <a:buSzPts val="1800"/>
              <a:buChar char="●"/>
            </a:pPr>
            <a:r>
              <a:rPr lang="en-GB"/>
              <a:t>Demos may be an opportunity to get inspired for new features by talking to others</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a:p>
        </p:txBody>
      </p:sp>
      <p:pic>
        <p:nvPicPr>
          <p:cNvPr id="986" name="Google Shape;986;g2f0d885b75e_0_191"/>
          <p:cNvPicPr preferRelativeResize="0"/>
          <p:nvPr/>
        </p:nvPicPr>
        <p:blipFill rotWithShape="1">
          <a:blip r:embed="rId3">
            <a:alphaModFix/>
          </a:blip>
          <a:srcRect/>
          <a:stretch/>
        </p:blipFill>
        <p:spPr>
          <a:xfrm>
            <a:off x="7317275" y="3571639"/>
            <a:ext cx="1196551" cy="1424699"/>
          </a:xfrm>
          <a:prstGeom prst="rect">
            <a:avLst/>
          </a:prstGeom>
          <a:noFill/>
          <a:ln>
            <a:noFill/>
          </a:ln>
        </p:spPr>
      </p:pic>
      <p:sp>
        <p:nvSpPr>
          <p:cNvPr id="2" name="Slide Number Placeholder 1">
            <a:extLst>
              <a:ext uri="{FF2B5EF4-FFF2-40B4-BE49-F238E27FC236}">
                <a16:creationId xmlns:a16="http://schemas.microsoft.com/office/drawing/2014/main" id="{EAEB8D0F-A4FA-C9A9-99AF-610118CB52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94</a:t>
            </a:fld>
            <a:endParaRPr lang="en-GB"/>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g2f0d885b75e_0_19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Demos are interactive</a:t>
            </a:r>
            <a:endParaRPr/>
          </a:p>
        </p:txBody>
      </p:sp>
      <p:sp>
        <p:nvSpPr>
          <p:cNvPr id="992" name="Google Shape;992;g2f0d885b75e_0_198"/>
          <p:cNvSpPr txBox="1">
            <a:spLocks noGrp="1"/>
          </p:cNvSpPr>
          <p:nvPr>
            <p:ph type="body" idx="1"/>
          </p:nvPr>
        </p:nvSpPr>
        <p:spPr>
          <a:xfrm>
            <a:off x="311700" y="1152475"/>
            <a:ext cx="7968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Introduce the problem you are solving</a:t>
            </a:r>
            <a:br>
              <a:rPr lang="en-GB"/>
            </a:br>
            <a:endParaRPr/>
          </a:p>
          <a:p>
            <a:pPr marL="457200" lvl="0" indent="-342900" algn="l" rtl="0">
              <a:lnSpc>
                <a:spcPct val="115000"/>
              </a:lnSpc>
              <a:spcBef>
                <a:spcPts val="0"/>
              </a:spcBef>
              <a:spcAft>
                <a:spcPts val="0"/>
              </a:spcAft>
              <a:buSzPts val="1800"/>
              <a:buChar char="●"/>
            </a:pPr>
            <a:r>
              <a:rPr lang="en-GB"/>
              <a:t>Go through the demo slowly, explaining each step (and their purpose)</a:t>
            </a:r>
            <a:br>
              <a:rPr lang="en-GB"/>
            </a:br>
            <a:endParaRPr/>
          </a:p>
          <a:p>
            <a:pPr marL="457200" lvl="0" indent="-342900" algn="l" rtl="0">
              <a:lnSpc>
                <a:spcPct val="115000"/>
              </a:lnSpc>
              <a:spcBef>
                <a:spcPts val="0"/>
              </a:spcBef>
              <a:spcAft>
                <a:spcPts val="0"/>
              </a:spcAft>
              <a:buSzPts val="1800"/>
              <a:buChar char="●"/>
            </a:pPr>
            <a:r>
              <a:rPr lang="en-GB"/>
              <a:t>Allow others to ask questions, interact with the application and discuss it with you directly</a:t>
            </a:r>
            <a:br>
              <a:rPr lang="en-GB"/>
            </a:br>
            <a:endParaRPr/>
          </a:p>
          <a:p>
            <a:pPr marL="457200" lvl="0" indent="-342900" algn="l" rtl="0">
              <a:lnSpc>
                <a:spcPct val="115000"/>
              </a:lnSpc>
              <a:spcBef>
                <a:spcPts val="0"/>
              </a:spcBef>
              <a:spcAft>
                <a:spcPts val="0"/>
              </a:spcAft>
              <a:buSzPts val="1800"/>
              <a:buChar char="●"/>
            </a:pPr>
            <a:r>
              <a:rPr lang="en-GB"/>
              <a:t>Be careful to not click everywhere on the screen</a:t>
            </a:r>
            <a:endParaRPr/>
          </a:p>
        </p:txBody>
      </p:sp>
      <p:pic>
        <p:nvPicPr>
          <p:cNvPr id="994" name="Google Shape;994;g2f0d885b75e_0_198"/>
          <p:cNvPicPr preferRelativeResize="0"/>
          <p:nvPr/>
        </p:nvPicPr>
        <p:blipFill rotWithShape="1">
          <a:blip r:embed="rId3">
            <a:alphaModFix/>
          </a:blip>
          <a:srcRect/>
          <a:stretch/>
        </p:blipFill>
        <p:spPr>
          <a:xfrm>
            <a:off x="6613225" y="3165050"/>
            <a:ext cx="1766752" cy="1712626"/>
          </a:xfrm>
          <a:prstGeom prst="rect">
            <a:avLst/>
          </a:prstGeom>
          <a:noFill/>
          <a:ln>
            <a:noFill/>
          </a:ln>
        </p:spPr>
      </p:pic>
      <p:sp>
        <p:nvSpPr>
          <p:cNvPr id="2" name="Slide Number Placeholder 1">
            <a:extLst>
              <a:ext uri="{FF2B5EF4-FFF2-40B4-BE49-F238E27FC236}">
                <a16:creationId xmlns:a16="http://schemas.microsoft.com/office/drawing/2014/main" id="{C2F3DD0F-D818-003B-7D47-BAE2EF97F2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95</a:t>
            </a:fld>
            <a:endParaRPr lang="en-GB"/>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g2f0d885b75e_0_20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From your experiences listening to talks…. Other tips?</a:t>
            </a:r>
            <a:endParaRPr/>
          </a:p>
        </p:txBody>
      </p:sp>
      <p:pic>
        <p:nvPicPr>
          <p:cNvPr id="1001" name="Google Shape;1001;g2f0d885b75e_0_205"/>
          <p:cNvPicPr preferRelativeResize="0"/>
          <p:nvPr/>
        </p:nvPicPr>
        <p:blipFill rotWithShape="1">
          <a:blip r:embed="rId3">
            <a:alphaModFix/>
          </a:blip>
          <a:srcRect/>
          <a:stretch/>
        </p:blipFill>
        <p:spPr>
          <a:xfrm>
            <a:off x="1090899" y="1387326"/>
            <a:ext cx="1756950" cy="3034974"/>
          </a:xfrm>
          <a:prstGeom prst="rect">
            <a:avLst/>
          </a:prstGeom>
          <a:noFill/>
          <a:ln>
            <a:noFill/>
          </a:ln>
        </p:spPr>
      </p:pic>
      <p:sp>
        <p:nvSpPr>
          <p:cNvPr id="2" name="Slide Number Placeholder 1">
            <a:extLst>
              <a:ext uri="{FF2B5EF4-FFF2-40B4-BE49-F238E27FC236}">
                <a16:creationId xmlns:a16="http://schemas.microsoft.com/office/drawing/2014/main" id="{576F8F68-917C-430F-CFD4-D954F39673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96</a:t>
            </a:fld>
            <a:endParaRPr lang="en-GB"/>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14"/>
          <p:cNvSpPr txBox="1">
            <a:spLocks noGrp="1"/>
          </p:cNvSpPr>
          <p:nvPr>
            <p:ph type="ctrTitle"/>
          </p:nvPr>
        </p:nvSpPr>
        <p:spPr>
          <a:xfrm>
            <a:off x="515250" y="1165050"/>
            <a:ext cx="7793400" cy="13002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990"/>
              <a:buNone/>
            </a:pPr>
            <a:r>
              <a:rPr lang="en-GB" b="1"/>
              <a:t>Social Media</a:t>
            </a:r>
            <a:endParaRPr/>
          </a:p>
        </p:txBody>
      </p:sp>
      <p:pic>
        <p:nvPicPr>
          <p:cNvPr id="1007" name="Google Shape;1007;p14"/>
          <p:cNvPicPr preferRelativeResize="0"/>
          <p:nvPr/>
        </p:nvPicPr>
        <p:blipFill rotWithShape="1">
          <a:blip r:embed="rId3">
            <a:alphaModFix/>
          </a:blip>
          <a:srcRect/>
          <a:stretch/>
        </p:blipFill>
        <p:spPr>
          <a:xfrm>
            <a:off x="3749180" y="2608675"/>
            <a:ext cx="1325549" cy="1760774"/>
          </a:xfrm>
          <a:prstGeom prst="rect">
            <a:avLst/>
          </a:prstGeom>
          <a:noFill/>
          <a:ln>
            <a:noFill/>
          </a:ln>
        </p:spPr>
      </p:pic>
      <p:sp>
        <p:nvSpPr>
          <p:cNvPr id="1008" name="Google Shape;1008;p14"/>
          <p:cNvSpPr txBox="1"/>
          <p:nvPr/>
        </p:nvSpPr>
        <p:spPr>
          <a:xfrm>
            <a:off x="1185775" y="2776575"/>
            <a:ext cx="1511700" cy="13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2"/>
                </a:solidFill>
                <a:latin typeface="Arial"/>
                <a:ea typeface="Arial"/>
                <a:cs typeface="Arial"/>
                <a:sym typeface="Arial"/>
              </a:rPr>
              <a:t>Blogs</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2"/>
                </a:solidFill>
                <a:latin typeface="Arial"/>
                <a:ea typeface="Arial"/>
                <a:cs typeface="Arial"/>
                <a:sym typeface="Arial"/>
              </a:rPr>
              <a:t>LinkedIn</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2"/>
                </a:solidFill>
                <a:latin typeface="Arial"/>
                <a:ea typeface="Arial"/>
                <a:cs typeface="Arial"/>
                <a:sym typeface="Arial"/>
              </a:rPr>
              <a:t>Twitter/X</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2"/>
                </a:solidFill>
                <a:latin typeface="Arial"/>
                <a:ea typeface="Arial"/>
                <a:cs typeface="Arial"/>
                <a:sym typeface="Arial"/>
              </a:rPr>
              <a:t>Mastodon</a:t>
            </a:r>
            <a:endParaRPr sz="1800" b="0" i="0" u="none" strike="noStrike" cap="none">
              <a:solidFill>
                <a:schemeClr val="dk2"/>
              </a:solidFill>
              <a:latin typeface="Arial"/>
              <a:ea typeface="Arial"/>
              <a:cs typeface="Arial"/>
              <a:sym typeface="Arial"/>
            </a:endParaRPr>
          </a:p>
        </p:txBody>
      </p:sp>
      <p:sp>
        <p:nvSpPr>
          <p:cNvPr id="1009" name="Google Shape;1009;p14"/>
          <p:cNvSpPr txBox="1"/>
          <p:nvPr/>
        </p:nvSpPr>
        <p:spPr>
          <a:xfrm>
            <a:off x="6285275" y="3009925"/>
            <a:ext cx="1919400" cy="130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a:solidFill>
                  <a:schemeClr val="dk2"/>
                </a:solidFill>
                <a:latin typeface="Arial"/>
                <a:ea typeface="Arial"/>
                <a:cs typeface="Arial"/>
                <a:sym typeface="Arial"/>
              </a:rPr>
              <a:t>*ACL Publicity accounts</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Social Media and Research Outreach</a:t>
            </a:r>
            <a:endParaRPr/>
          </a:p>
        </p:txBody>
      </p:sp>
      <p:sp>
        <p:nvSpPr>
          <p:cNvPr id="1015" name="Google Shape;1015;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GB"/>
              <a:t>It’s fast!</a:t>
            </a:r>
            <a:endParaRPr/>
          </a:p>
          <a:p>
            <a:pPr marL="457200" lvl="0" indent="-342900" algn="l" rtl="0">
              <a:lnSpc>
                <a:spcPct val="115000"/>
              </a:lnSpc>
              <a:spcBef>
                <a:spcPts val="0"/>
              </a:spcBef>
              <a:spcAft>
                <a:spcPts val="0"/>
              </a:spcAft>
              <a:buSzPts val="1800"/>
              <a:buChar char="●"/>
            </a:pPr>
            <a:r>
              <a:rPr lang="en-GB"/>
              <a:t>It can promote your research if done right</a:t>
            </a:r>
            <a:endParaRPr/>
          </a:p>
          <a:p>
            <a:pPr marL="457200" lvl="0" indent="-342900" algn="l" rtl="0">
              <a:lnSpc>
                <a:spcPct val="115000"/>
              </a:lnSpc>
              <a:spcBef>
                <a:spcPts val="0"/>
              </a:spcBef>
              <a:spcAft>
                <a:spcPts val="0"/>
              </a:spcAft>
              <a:buSzPts val="1800"/>
              <a:buChar char="●"/>
            </a:pPr>
            <a:r>
              <a:rPr lang="en-GB"/>
              <a:t>It highlights what you want your audience to pay attention to</a:t>
            </a:r>
            <a:endParaRPr/>
          </a:p>
          <a:p>
            <a:pPr marL="457200" lvl="0" indent="-342900" algn="l" rtl="0">
              <a:lnSpc>
                <a:spcPct val="115000"/>
              </a:lnSpc>
              <a:spcBef>
                <a:spcPts val="0"/>
              </a:spcBef>
              <a:spcAft>
                <a:spcPts val="0"/>
              </a:spcAft>
              <a:buSzPts val="1800"/>
              <a:buChar char="●"/>
            </a:pPr>
            <a:r>
              <a:rPr lang="en-GB"/>
              <a:t>It needs a take home message (like a “presentation”)</a:t>
            </a:r>
            <a:endParaRPr/>
          </a:p>
          <a:p>
            <a:pPr marL="914400" lvl="1" indent="-323850" algn="l" rtl="0">
              <a:lnSpc>
                <a:spcPct val="115000"/>
              </a:lnSpc>
              <a:spcBef>
                <a:spcPts val="0"/>
              </a:spcBef>
              <a:spcAft>
                <a:spcPts val="0"/>
              </a:spcAft>
              <a:buSzPts val="1500"/>
              <a:buChar char="○"/>
            </a:pPr>
            <a:r>
              <a:rPr lang="en-GB" sz="1500"/>
              <a:t>Must be very much to the point</a:t>
            </a:r>
            <a:endParaRPr sz="1500"/>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sz="1500"/>
          </a:p>
        </p:txBody>
      </p:sp>
      <p:pic>
        <p:nvPicPr>
          <p:cNvPr id="1017" name="Google Shape;1017;p15"/>
          <p:cNvPicPr preferRelativeResize="0"/>
          <p:nvPr/>
        </p:nvPicPr>
        <p:blipFill rotWithShape="1">
          <a:blip r:embed="rId3">
            <a:alphaModFix/>
          </a:blip>
          <a:srcRect/>
          <a:stretch/>
        </p:blipFill>
        <p:spPr>
          <a:xfrm>
            <a:off x="6508075" y="2921125"/>
            <a:ext cx="1830575" cy="1580950"/>
          </a:xfrm>
          <a:prstGeom prst="rect">
            <a:avLst/>
          </a:prstGeom>
          <a:noFill/>
          <a:ln>
            <a:noFill/>
          </a:ln>
        </p:spPr>
      </p:pic>
      <p:sp>
        <p:nvSpPr>
          <p:cNvPr id="2" name="Slide Number Placeholder 1">
            <a:extLst>
              <a:ext uri="{FF2B5EF4-FFF2-40B4-BE49-F238E27FC236}">
                <a16:creationId xmlns:a16="http://schemas.microsoft.com/office/drawing/2014/main" id="{D8BD4AF3-E1EF-D6A2-221E-725D016F9B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98</a:t>
            </a:fld>
            <a:endParaRPr lang="en-GB"/>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g2f0d885b75e_0_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Keep your posts genuine!</a:t>
            </a:r>
            <a:endParaRPr/>
          </a:p>
        </p:txBody>
      </p:sp>
      <p:sp>
        <p:nvSpPr>
          <p:cNvPr id="1023" name="Google Shape;1023;g2f0d885b75e_0_3"/>
          <p:cNvSpPr txBox="1">
            <a:spLocks noGrp="1"/>
          </p:cNvSpPr>
          <p:nvPr>
            <p:ph type="body" idx="1"/>
          </p:nvPr>
        </p:nvSpPr>
        <p:spPr>
          <a:xfrm>
            <a:off x="311700" y="1152475"/>
            <a:ext cx="82881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Char char="●"/>
            </a:pPr>
            <a:r>
              <a:rPr lang="en-GB"/>
              <a:t>Posts should be fact-based and you must be able to back them up (e.g., by a publication)</a:t>
            </a:r>
            <a:endParaRPr/>
          </a:p>
          <a:p>
            <a:pPr marL="914400" lvl="1" indent="-317500" algn="l" rtl="0">
              <a:lnSpc>
                <a:spcPct val="115000"/>
              </a:lnSpc>
              <a:spcBef>
                <a:spcPts val="0"/>
              </a:spcBef>
              <a:spcAft>
                <a:spcPts val="0"/>
              </a:spcAft>
              <a:buSzPts val="1400"/>
              <a:buChar char="○"/>
            </a:pPr>
            <a:r>
              <a:rPr lang="en-GB"/>
              <a:t>Otherwise it could ruin your reputation as researcher</a:t>
            </a:r>
            <a:endParaRPr/>
          </a:p>
          <a:p>
            <a:pPr marL="914400" lvl="1" indent="-317500" algn="l" rtl="0">
              <a:lnSpc>
                <a:spcPct val="115000"/>
              </a:lnSpc>
              <a:spcBef>
                <a:spcPts val="0"/>
              </a:spcBef>
              <a:spcAft>
                <a:spcPts val="0"/>
              </a:spcAft>
              <a:buSzPts val="1400"/>
              <a:buChar char="○"/>
            </a:pPr>
            <a:r>
              <a:rPr lang="en-GB"/>
              <a:t>It potentially is there forever</a:t>
            </a:r>
            <a:endParaRPr/>
          </a:p>
          <a:p>
            <a:pPr marL="914400" lvl="0" indent="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Char char="●"/>
            </a:pPr>
            <a:r>
              <a:rPr lang="en-GB"/>
              <a:t>People can sense show offs! Might not help your popularity</a:t>
            </a:r>
            <a:endParaRPr/>
          </a:p>
        </p:txBody>
      </p:sp>
      <p:sp>
        <p:nvSpPr>
          <p:cNvPr id="2" name="Slide Number Placeholder 1">
            <a:extLst>
              <a:ext uri="{FF2B5EF4-FFF2-40B4-BE49-F238E27FC236}">
                <a16:creationId xmlns:a16="http://schemas.microsoft.com/office/drawing/2014/main" id="{8EABA8BC-AED0-3755-8984-13688E2522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99</a:t>
            </a:fld>
            <a:endParaRPr lang="en-GB"/>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TotalTime>
  <Words>9531</Words>
  <Application>Microsoft Macintosh PowerPoint</Application>
  <PresentationFormat>On-screen Show (16:9)</PresentationFormat>
  <Paragraphs>1299</Paragraphs>
  <Slides>152</Slides>
  <Notes>152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152</vt:i4>
      </vt:variant>
    </vt:vector>
  </HeadingPairs>
  <TitlesOfParts>
    <vt:vector size="161" baseType="lpstr">
      <vt:lpstr>Bookman Old Style</vt:lpstr>
      <vt:lpstr>Calibri</vt:lpstr>
      <vt:lpstr>Montserrat</vt:lpstr>
      <vt:lpstr>FangSong</vt:lpstr>
      <vt:lpstr>Arial</vt:lpstr>
      <vt:lpstr>Caveat</vt:lpstr>
      <vt:lpstr>Comic Sans MS</vt:lpstr>
      <vt:lpstr>Simple Light</vt:lpstr>
      <vt:lpstr>Custom</vt:lpstr>
      <vt:lpstr>Presentation Matters:  How to Communicate Science in the NLP Venues and in the Wild?</vt:lpstr>
      <vt:lpstr>PowerPoint Presentation</vt:lpstr>
      <vt:lpstr>Disclaimer </vt:lpstr>
      <vt:lpstr>Scientific communication comes in different forms</vt:lpstr>
      <vt:lpstr>Tutorial outline </vt:lpstr>
      <vt:lpstr>First things first</vt:lpstr>
      <vt:lpstr>What do you want to convey?</vt:lpstr>
      <vt:lpstr>Know your audience</vt:lpstr>
      <vt:lpstr>Basics and commonalities: what we can’t say enough!</vt:lpstr>
      <vt:lpstr>Writing *ACL papers</vt:lpstr>
      <vt:lpstr>Advice </vt:lpstr>
      <vt:lpstr>Writing Papers: Model </vt:lpstr>
      <vt:lpstr>Writing Papers: Model </vt:lpstr>
      <vt:lpstr>Writing Papers: Model </vt:lpstr>
      <vt:lpstr>Advice </vt:lpstr>
      <vt:lpstr>Papers Communicate Ideas</vt:lpstr>
      <vt:lpstr>Papers Communicate Ideas</vt:lpstr>
      <vt:lpstr>Just One Clear Idea!</vt:lpstr>
      <vt:lpstr>Advice </vt:lpstr>
      <vt:lpstr>Tell a Story</vt:lpstr>
      <vt:lpstr>Structure (Method Paper)</vt:lpstr>
      <vt:lpstr>Advice </vt:lpstr>
      <vt:lpstr>Structure (Method Paper)</vt:lpstr>
      <vt:lpstr>The Introduction/Abstract</vt:lpstr>
      <vt:lpstr>The Introduction/Abstract</vt:lpstr>
      <vt:lpstr>Contributions Should be Refutable</vt:lpstr>
      <vt:lpstr>No “rest of this paper is…”</vt:lpstr>
      <vt:lpstr>Advice </vt:lpstr>
      <vt:lpstr>Structure (Conference Papers)</vt:lpstr>
      <vt:lpstr>Structure (Conference Papers)</vt:lpstr>
      <vt:lpstr>Gets Between the Reader and Your Idea!</vt:lpstr>
      <vt:lpstr>Hard to Understand for the Reader </vt:lpstr>
      <vt:lpstr>Credit</vt:lpstr>
      <vt:lpstr>Advice </vt:lpstr>
      <vt:lpstr>Structure (Method Paper)</vt:lpstr>
      <vt:lpstr>Putting The Readers First</vt:lpstr>
      <vt:lpstr>Presenting the Idea</vt:lpstr>
      <vt:lpstr>Structure (Method Paper)</vt:lpstr>
      <vt:lpstr>Ethics/Limitations/Social Impact</vt:lpstr>
      <vt:lpstr>Advice </vt:lpstr>
      <vt:lpstr>Getting Help from Peers</vt:lpstr>
      <vt:lpstr>Listening to Your Reviewers</vt:lpstr>
      <vt:lpstr>Advice </vt:lpstr>
      <vt:lpstr>Basic Points</vt:lpstr>
      <vt:lpstr>Use the Active Voice! </vt:lpstr>
      <vt:lpstr>Use Simple Direct Language</vt:lpstr>
      <vt:lpstr>Visual Structure</vt:lpstr>
      <vt:lpstr>Constant Revisions</vt:lpstr>
      <vt:lpstr>Advice </vt:lpstr>
      <vt:lpstr>Use of GenAI and LLMs</vt:lpstr>
      <vt:lpstr>Advice </vt:lpstr>
      <vt:lpstr>Types of papers</vt:lpstr>
      <vt:lpstr>Methodology Papers</vt:lpstr>
      <vt:lpstr>Methodology Papers</vt:lpstr>
      <vt:lpstr>Methodology Papers</vt:lpstr>
      <vt:lpstr>Analysis Paper-Example</vt:lpstr>
      <vt:lpstr>Analysis Paper-Example</vt:lpstr>
      <vt:lpstr>Analysis Paper-Example</vt:lpstr>
      <vt:lpstr>Data Paper-Example</vt:lpstr>
      <vt:lpstr>Data Paper-Example</vt:lpstr>
      <vt:lpstr>Data Paper-Example</vt:lpstr>
      <vt:lpstr>Data Paper-Example</vt:lpstr>
      <vt:lpstr>Advice </vt:lpstr>
      <vt:lpstr>Know the Audience: Write for Different Audience Groups</vt:lpstr>
      <vt:lpstr>Well-being</vt:lpstr>
      <vt:lpstr>Take Home Messages!</vt:lpstr>
      <vt:lpstr>Oral Presentation</vt:lpstr>
      <vt:lpstr>Now you know your take-home message…</vt:lpstr>
      <vt:lpstr>Tips for your slides: DO’s and DON’Ts – The DO’s</vt:lpstr>
      <vt:lpstr>Tips for your slides: DO’s and DON’Ts – The DO’s</vt:lpstr>
      <vt:lpstr>Tips for your slides: DO’s and DON’Ts – The DO’s</vt:lpstr>
      <vt:lpstr>Tips for your slides: DO’s and DON’Ts – The DO’s</vt:lpstr>
      <vt:lpstr>Tips for your slides: DO’s and DON’Ts – More DO’s</vt:lpstr>
      <vt:lpstr>Tips for your slides: DO’s and DON’Ts – More DO’s</vt:lpstr>
      <vt:lpstr>Tips for your slides: DO’s and DON’Ts – the DON’Ts</vt:lpstr>
      <vt:lpstr>Tips for your slides: DO’s and DON’Ts – the DON’Ts</vt:lpstr>
      <vt:lpstr>Tips for your slides: DO’s and DON’Ts – the DON’Ts</vt:lpstr>
      <vt:lpstr>PowerPoint Presentation</vt:lpstr>
      <vt:lpstr>PowerPoint Presentation</vt:lpstr>
      <vt:lpstr>Small things can make a big difference</vt:lpstr>
      <vt:lpstr>Getting prepared: prior to the presentation</vt:lpstr>
      <vt:lpstr>Getting prepared: Using the tools</vt:lpstr>
      <vt:lpstr>Presenting: Speaking</vt:lpstr>
      <vt:lpstr>Presenting: Interacting with the Audience</vt:lpstr>
      <vt:lpstr>Presenting: Interacting with the Audience</vt:lpstr>
      <vt:lpstr>Presenting: Body language</vt:lpstr>
      <vt:lpstr>Asking Questions </vt:lpstr>
      <vt:lpstr>Posters</vt:lpstr>
      <vt:lpstr>The Poster: again, an advertisement for your paper, your work and yourself </vt:lpstr>
      <vt:lpstr>Poster presentation is interactive</vt:lpstr>
      <vt:lpstr>Poster presentation is interactive</vt:lpstr>
      <vt:lpstr>Poster presentation is interactive</vt:lpstr>
      <vt:lpstr>Demo</vt:lpstr>
      <vt:lpstr>Demos are the best way to show off new applications</vt:lpstr>
      <vt:lpstr>Demos are interactive</vt:lpstr>
      <vt:lpstr>From your experiences listening to talks…. Other tips?</vt:lpstr>
      <vt:lpstr>Social Media</vt:lpstr>
      <vt:lpstr>Social Media and Research Outreach</vt:lpstr>
      <vt:lpstr>Keep your posts genuine!</vt:lpstr>
      <vt:lpstr>Drawbacks of relying on social media content</vt:lpstr>
      <vt:lpstr>Only success is shared</vt:lpstr>
      <vt:lpstr>Short-text forums: What to share and how</vt:lpstr>
      <vt:lpstr>PowerPoint Presentation</vt:lpstr>
      <vt:lpstr>PowerPoint Presentation</vt:lpstr>
      <vt:lpstr>Blogs</vt:lpstr>
      <vt:lpstr>Blogs are not papers</vt:lpstr>
      <vt:lpstr>PowerPoint Presentation</vt:lpstr>
      <vt:lpstr>PowerPoint Presentation</vt:lpstr>
      <vt:lpstr>What if we replace the table with this?</vt:lpstr>
      <vt:lpstr>Your audience defines the details needed!</vt:lpstr>
      <vt:lpstr>LinkedIn</vt:lpstr>
      <vt:lpstr>PowerPoint Presentation</vt:lpstr>
      <vt:lpstr>PowerPoint Presentation</vt:lpstr>
      <vt:lpstr>PowerPoint Presentation</vt:lpstr>
      <vt:lpstr>Not LinkedIn</vt:lpstr>
      <vt:lpstr>PowerPoint Presentation</vt:lpstr>
      <vt:lpstr>*ACL’s Official Accounts</vt:lpstr>
      <vt:lpstr>*ACL’s Hashtags</vt:lpstr>
      <vt:lpstr>For future publicity chairs of *ACL conferences</vt:lpstr>
      <vt:lpstr>ACL Announcement </vt:lpstr>
      <vt:lpstr>Interviews</vt:lpstr>
      <vt:lpstr>What are the interviews for?</vt:lpstr>
      <vt:lpstr>PhD positions </vt:lpstr>
      <vt:lpstr>Internships</vt:lpstr>
      <vt:lpstr>Postdoctoral Fellow (postdoc) or Research Fellow</vt:lpstr>
      <vt:lpstr>Applying for jobs or PhD positions </vt:lpstr>
      <vt:lpstr>So, you’ve been asked to do an interview</vt:lpstr>
      <vt:lpstr>Interview day</vt:lpstr>
      <vt:lpstr>Introduce yourself!</vt:lpstr>
      <vt:lpstr>Listen to Understand</vt:lpstr>
      <vt:lpstr>How to answer questions during an interview</vt:lpstr>
      <vt:lpstr>What if I do not know the answer? </vt:lpstr>
      <vt:lpstr>What to avoid during an interview</vt:lpstr>
      <vt:lpstr>What to avoid during an interview</vt:lpstr>
      <vt:lpstr>What to avoid during an interview</vt:lpstr>
      <vt:lpstr>Follow ups: More interviews</vt:lpstr>
      <vt:lpstr>Follow ups: Interview talk</vt:lpstr>
      <vt:lpstr>Follow ups: Verbal or Written Outcome</vt:lpstr>
      <vt:lpstr>From your experiences of interviews…. Other tips? </vt:lpstr>
      <vt:lpstr>Almost there!</vt:lpstr>
      <vt:lpstr>Acknowledgements </vt:lpstr>
      <vt:lpstr>Summary</vt:lpstr>
      <vt:lpstr>Resources</vt:lpstr>
      <vt:lpstr>Writing Checklist</vt:lpstr>
      <vt:lpstr>Presentation Checklist</vt:lpstr>
      <vt:lpstr>Social media post Checklist</vt:lpstr>
      <vt:lpstr>Interview Checklist</vt:lpstr>
      <vt:lpstr>Resources</vt:lpstr>
      <vt:lpstr>Resources</vt:lpstr>
      <vt:lpstr>Resources</vt:lpstr>
      <vt:lpstr>Resources</vt:lpstr>
      <vt:lpstr>Resources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Karimi, Sarvnaz (Data61, Marsfield)</cp:lastModifiedBy>
  <cp:revision>4</cp:revision>
  <dcterms:modified xsi:type="dcterms:W3CDTF">2024-08-12T17:07:05Z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0x010100B42F14030A228A44AF20FADCFF46E919</vt:lpwstr>
  </property>
  <property fmtid="{D5CDD505-2E9C-101B-9397-08002B2CF9AE}" pid="3" name="MediaServiceImageTags">
    <vt:lpwstr/>
  </property>
</Properties>
</file>